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Montserrat"/>
      <p:regular r:id="rId35"/>
      <p:bold r:id="rId36"/>
      <p:italic r:id="rId37"/>
      <p:boldItalic r:id="rId38"/>
    </p:embeddedFont>
    <p:embeddedFont>
      <p:font typeface="Lato"/>
      <p:regular r:id="rId39"/>
      <p:bold r:id="rId40"/>
      <p:italic r:id="rId41"/>
      <p:boldItalic r:id="rId42"/>
    </p:embeddedFont>
    <p:embeddedFont>
      <p:font typeface="Average"/>
      <p:regular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92B57FA8-2C4C-4CF1-8601-7FCDAD65478A}">
  <a:tblStyle styleId="{92B57FA8-2C4C-4CF1-8601-7FCDAD65478A}" styleName="Table_0">
    <a:wholeTbl>
      <a:tcTxStyle>
        <a:font>
          <a:latin typeface="Arial"/>
          <a:ea typeface="Arial"/>
          <a:cs typeface="Arial"/>
        </a:font>
        <a:srgbClr val="000000"/>
      </a:tcTxStyle>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Average-regular.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Montserrat-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Montserrat-italic.fntdata"/><Relationship Id="rId14" Type="http://schemas.openxmlformats.org/officeDocument/2006/relationships/slide" Target="slides/slide9.xml"/><Relationship Id="rId36" Type="http://schemas.openxmlformats.org/officeDocument/2006/relationships/font" Target="fonts/Montserrat-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Montserra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6" name="Shape 286"/>
        <p:cNvGrpSpPr/>
        <p:nvPr/>
      </p:nvGrpSpPr>
      <p:grpSpPr>
        <a:xfrm>
          <a:off x="0" y="0"/>
          <a:ext cx="0" cy="0"/>
          <a:chOff x="0" y="0"/>
          <a:chExt cx="0" cy="0"/>
        </a:xfrm>
      </p:grpSpPr>
      <p:sp>
        <p:nvSpPr>
          <p:cNvPr id="287" name="Shape 2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8" name="Shape 28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Shape 2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5" name="Shape 2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1" name="Shape 30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Shape 3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7" name="Shape 3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Shape 3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3" name="Shape 3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7" name="Shape 317"/>
        <p:cNvGrpSpPr/>
        <p:nvPr/>
      </p:nvGrpSpPr>
      <p:grpSpPr>
        <a:xfrm>
          <a:off x="0" y="0"/>
          <a:ext cx="0" cy="0"/>
          <a:chOff x="0" y="0"/>
          <a:chExt cx="0" cy="0"/>
        </a:xfrm>
      </p:grpSpPr>
      <p:sp>
        <p:nvSpPr>
          <p:cNvPr id="318" name="Shape 3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9" name="Shape 3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Shape 3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5" name="Shape 32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9" name="Shape 329"/>
        <p:cNvGrpSpPr/>
        <p:nvPr/>
      </p:nvGrpSpPr>
      <p:grpSpPr>
        <a:xfrm>
          <a:off x="0" y="0"/>
          <a:ext cx="0" cy="0"/>
          <a:chOff x="0" y="0"/>
          <a:chExt cx="0" cy="0"/>
        </a:xfrm>
      </p:grpSpPr>
      <p:sp>
        <p:nvSpPr>
          <p:cNvPr id="330" name="Shape 3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1" name="Shape 33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Shape 3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6" name="Shape 3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Shape 3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2" name="Shape 3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Shape 3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7" name="Shape 3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Shape 3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2" name="Shape 3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Shape 3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8" name="Shape 35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Shape 3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8" name="Shape 36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Shape 3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3" name="Shape 3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6" name="Shape 376"/>
        <p:cNvGrpSpPr/>
        <p:nvPr/>
      </p:nvGrpSpPr>
      <p:grpSpPr>
        <a:xfrm>
          <a:off x="0" y="0"/>
          <a:ext cx="0" cy="0"/>
          <a:chOff x="0" y="0"/>
          <a:chExt cx="0" cy="0"/>
        </a:xfrm>
      </p:grpSpPr>
      <p:sp>
        <p:nvSpPr>
          <p:cNvPr id="377" name="Shape 3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8" name="Shape 3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Shape 3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4" name="Shape 3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8" name="Shape 388"/>
        <p:cNvGrpSpPr/>
        <p:nvPr/>
      </p:nvGrpSpPr>
      <p:grpSpPr>
        <a:xfrm>
          <a:off x="0" y="0"/>
          <a:ext cx="0" cy="0"/>
          <a:chOff x="0" y="0"/>
          <a:chExt cx="0" cy="0"/>
        </a:xfrm>
      </p:grpSpPr>
      <p:sp>
        <p:nvSpPr>
          <p:cNvPr id="389" name="Shape 3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0" name="Shape 39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Shape 3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6" name="Shape 39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Shape 4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2" name="Shape 4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Shape 2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9" name="Shape 2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Shape 2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6" name="Shape 2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Shape 2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1" name="Shape 2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Shape 2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6" name="Shape 2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0" name="Shape 280"/>
        <p:cNvGrpSpPr/>
        <p:nvPr/>
      </p:nvGrpSpPr>
      <p:grpSpPr>
        <a:xfrm>
          <a:off x="0" y="0"/>
          <a:ext cx="0" cy="0"/>
          <a:chOff x="0" y="0"/>
          <a:chExt cx="0" cy="0"/>
        </a:xfrm>
      </p:grpSpPr>
      <p:sp>
        <p:nvSpPr>
          <p:cNvPr id="281" name="Shape 2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2" name="Shape 28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1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 Id="rId6" Type="http://schemas.openxmlformats.org/officeDocument/2006/relationships/hyperlink" Target="#slide=id.g1f87997393_0_787"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pic>
        <p:nvPicPr>
          <p:cNvPr descr="offset_comp_406605.jpg" id="10" name="Shape 10"/>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Shape 11"/>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Shape 1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Shape 13"/>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Shape 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
        <p:nvSpPr>
          <p:cNvPr id="15" name="Shape 15"/>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 name="Shape 16"/>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35" name="Shape 135"/>
        <p:cNvGrpSpPr/>
        <p:nvPr/>
      </p:nvGrpSpPr>
      <p:grpSpPr>
        <a:xfrm>
          <a:off x="0" y="0"/>
          <a:ext cx="0" cy="0"/>
          <a:chOff x="0" y="0"/>
          <a:chExt cx="0" cy="0"/>
        </a:xfrm>
      </p:grpSpPr>
      <p:sp>
        <p:nvSpPr>
          <p:cNvPr id="136" name="Shape 13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7" name="Shape 13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8" name="Shape 13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9" name="Shape 13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40" name="Shape 140"/>
          <p:cNvGrpSpPr/>
          <p:nvPr/>
        </p:nvGrpSpPr>
        <p:grpSpPr>
          <a:xfrm>
            <a:off x="4406400" y="0"/>
            <a:ext cx="4737600" cy="5143500"/>
            <a:chOff x="4406400" y="0"/>
            <a:chExt cx="4737600" cy="5143500"/>
          </a:xfrm>
        </p:grpSpPr>
        <p:sp>
          <p:nvSpPr>
            <p:cNvPr id="141" name="Shape 14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2" name="Shape 142"/>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3" name="Shape 143"/>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4" name="Shape 144"/>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5" name="Shape 145"/>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6" name="Shape 146"/>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7" name="Shape 147"/>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8" name="Shape 14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49" name="Shape 149"/>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0" name="Shape 150"/>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1" name="Shape 15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2" name="Shape 152"/>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3" name="Shape 153"/>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4" name="Shape 154"/>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5" name="Shape 155"/>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6" name="Shape 156"/>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7" name="Shape 157"/>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58" name="Shape 15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59" name="Shape 159"/>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Shape 1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1" name="Shape 161"/>
        <p:cNvGrpSpPr/>
        <p:nvPr/>
      </p:nvGrpSpPr>
      <p:grpSpPr>
        <a:xfrm>
          <a:off x="0" y="0"/>
          <a:ext cx="0" cy="0"/>
          <a:chOff x="0" y="0"/>
          <a:chExt cx="0" cy="0"/>
        </a:xfrm>
      </p:grpSpPr>
      <p:sp>
        <p:nvSpPr>
          <p:cNvPr id="162" name="Shape 162">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3" name="Shape 16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4" name="Shape 16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65" name="Shape 16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66" name="Shape 166"/>
          <p:cNvGrpSpPr/>
          <p:nvPr/>
        </p:nvGrpSpPr>
        <p:grpSpPr>
          <a:xfrm>
            <a:off x="0" y="381001"/>
            <a:ext cx="1037850" cy="1016287"/>
            <a:chOff x="0" y="381001"/>
            <a:chExt cx="1037850" cy="1016287"/>
          </a:xfrm>
        </p:grpSpPr>
        <p:sp>
          <p:nvSpPr>
            <p:cNvPr id="167" name="Shape 16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68" name="Shape 16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69" name="Shape 16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Shape 170"/>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Shape 171"/>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Shape 1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73" name="Shape 173"/>
        <p:cNvGrpSpPr/>
        <p:nvPr/>
      </p:nvGrpSpPr>
      <p:grpSpPr>
        <a:xfrm>
          <a:off x="0" y="0"/>
          <a:ext cx="0" cy="0"/>
          <a:chOff x="0" y="0"/>
          <a:chExt cx="0" cy="0"/>
        </a:xfrm>
      </p:grpSpPr>
      <p:grpSp>
        <p:nvGrpSpPr>
          <p:cNvPr id="174" name="Shape 174"/>
          <p:cNvGrpSpPr/>
          <p:nvPr/>
        </p:nvGrpSpPr>
        <p:grpSpPr>
          <a:xfrm>
            <a:off x="0" y="4128572"/>
            <a:ext cx="698925" cy="684657"/>
            <a:chOff x="0" y="3785672"/>
            <a:chExt cx="698925" cy="684657"/>
          </a:xfrm>
        </p:grpSpPr>
        <p:sp>
          <p:nvSpPr>
            <p:cNvPr id="175" name="Shape 175"/>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6" name="Shape 176"/>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77" name="Shape 177"/>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78" name="Shape 1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
        <p:nvSpPr>
          <p:cNvPr id="179" name="Shape 179">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0" name="Shape 18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1" name="Shape 18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82" name="Shape 18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83" name="Shape 183"/>
        <p:cNvGrpSpPr/>
        <p:nvPr/>
      </p:nvGrpSpPr>
      <p:grpSpPr>
        <a:xfrm>
          <a:off x="0" y="0"/>
          <a:ext cx="0" cy="0"/>
          <a:chOff x="0" y="0"/>
          <a:chExt cx="0" cy="0"/>
        </a:xfrm>
      </p:grpSpPr>
      <p:grpSp>
        <p:nvGrpSpPr>
          <p:cNvPr id="184" name="Shape 184"/>
          <p:cNvGrpSpPr/>
          <p:nvPr/>
        </p:nvGrpSpPr>
        <p:grpSpPr>
          <a:xfrm>
            <a:off x="4406400" y="0"/>
            <a:ext cx="4737600" cy="5143065"/>
            <a:chOff x="4406400" y="0"/>
            <a:chExt cx="4737600" cy="5143065"/>
          </a:xfrm>
        </p:grpSpPr>
        <p:sp>
          <p:nvSpPr>
            <p:cNvPr id="185" name="Shape 18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6" name="Shape 18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7" name="Shape 18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8" name="Shape 18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9" name="Shape 18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0" name="Shape 19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1" name="Shape 19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2" name="Shape 19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3" name="Shape 19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5" name="Shape 19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6" name="Shape 19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7" name="Shape 19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8" name="Shape 19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9" name="Shape 19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0" name="Shape 20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1" name="Shape 20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03" name="Shape 203"/>
          <p:cNvSpPr txBox="1"/>
          <p:nvPr>
            <p:ph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p:txBody>
      </p:sp>
      <p:sp>
        <p:nvSpPr>
          <p:cNvPr id="204" name="Shape 204"/>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Shape 20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
        <p:nvSpPr>
          <p:cNvPr id="206" name="Shape 20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8" name="Shape 20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09" name="Shape 20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10" name="Shape 210"/>
        <p:cNvGrpSpPr/>
        <p:nvPr/>
      </p:nvGrpSpPr>
      <p:grpSpPr>
        <a:xfrm>
          <a:off x="0" y="0"/>
          <a:ext cx="0" cy="0"/>
          <a:chOff x="0" y="0"/>
          <a:chExt cx="0" cy="0"/>
        </a:xfrm>
      </p:grpSpPr>
      <p:sp>
        <p:nvSpPr>
          <p:cNvPr id="211" name="Shape 2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212" name="Shape 212"/>
        <p:cNvGrpSpPr/>
        <p:nvPr/>
      </p:nvGrpSpPr>
      <p:grpSpPr>
        <a:xfrm>
          <a:off x="0" y="0"/>
          <a:ext cx="0" cy="0"/>
          <a:chOff x="0" y="0"/>
          <a:chExt cx="0" cy="0"/>
        </a:xfrm>
      </p:grpSpPr>
      <p:pic>
        <p:nvPicPr>
          <p:cNvPr descr="offset_comp_343059.jpg" id="213" name="Shape 2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Shape 21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Shape 215"/>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Shape 2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pPr indent="0" lvl="0" marL="0">
              <a:spcBef>
                <a:spcPts val="0"/>
              </a:spcBef>
              <a:spcAft>
                <a:spcPts val="0"/>
              </a:spcAft>
              <a:buNone/>
            </a:pPr>
            <a:fld id="{00000000-1234-1234-1234-123412341234}" type="slidenum">
              <a:rPr lang="en-GB"/>
              <a:t>‹#›</a:t>
            </a:fld>
            <a:endParaRPr/>
          </a:p>
        </p:txBody>
      </p:sp>
      <p:sp>
        <p:nvSpPr>
          <p:cNvPr id="217" name="Shape 217">
            <a:hlinkClick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8" name="Shape 218">
            <a:hlinkClick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19" name="Shape 219">
            <a:hlinkClick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220" name="Shape 220">
            <a:hlinkClick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221" name="Shape 221"/>
          <p:cNvGrpSpPr/>
          <p:nvPr/>
        </p:nvGrpSpPr>
        <p:grpSpPr>
          <a:xfrm>
            <a:off x="0" y="381001"/>
            <a:ext cx="1037850" cy="1016287"/>
            <a:chOff x="0" y="381001"/>
            <a:chExt cx="1037850" cy="1016287"/>
          </a:xfrm>
        </p:grpSpPr>
        <p:sp>
          <p:nvSpPr>
            <p:cNvPr id="222" name="Shape 22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3" name="Shape 22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 name="Shape 2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Shape 22"/>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3" name="Shape 2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4" name="Shape 2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5" name="Shape 25"/>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 name="Shape 26"/>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 name="Shape 28"/>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9" name="Shape 29"/>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0" name="Shape 30"/>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1" name="Shape 3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 name="Shape 32"/>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 name="Shape 3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 name="Shape 3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 name="Shape 36"/>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7" name="Shape 37"/>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Shape 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
        <p:nvSpPr>
          <p:cNvPr id="39" name="Shape 39">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 name="Shape 40">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1" name="Shape 41">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42" name="Shape 42">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43" name="Shape 43"/>
        <p:cNvGrpSpPr/>
        <p:nvPr/>
      </p:nvGrpSpPr>
      <p:grpSpPr>
        <a:xfrm>
          <a:off x="0" y="0"/>
          <a:ext cx="0" cy="0"/>
          <a:chOff x="0" y="0"/>
          <a:chExt cx="0" cy="0"/>
        </a:xfrm>
      </p:grpSpPr>
      <p:grpSp>
        <p:nvGrpSpPr>
          <p:cNvPr id="44" name="Shape 44"/>
          <p:cNvGrpSpPr/>
          <p:nvPr/>
        </p:nvGrpSpPr>
        <p:grpSpPr>
          <a:xfrm>
            <a:off x="4406400" y="0"/>
            <a:ext cx="4737600" cy="5143065"/>
            <a:chOff x="4406400" y="0"/>
            <a:chExt cx="4737600" cy="5143065"/>
          </a:xfrm>
        </p:grpSpPr>
        <p:sp>
          <p:nvSpPr>
            <p:cNvPr id="45" name="Shape 45"/>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6" name="Shape 46"/>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7" name="Shape 47"/>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8" name="Shape 48"/>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9" name="Shape 49"/>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0" name="Shape 50"/>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2" name="Shape 52"/>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Shape 5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4" name="Shape 5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5" name="Shape 55"/>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6" name="Shape 56"/>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7" name="Shape 57"/>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0" name="Shape 60"/>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1" name="Shape 6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2" name="Shape 62"/>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3" name="Shape 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pPr indent="0" lvl="0" marL="0">
              <a:spcBef>
                <a:spcPts val="0"/>
              </a:spcBef>
              <a:spcAft>
                <a:spcPts val="0"/>
              </a:spcAft>
              <a:buNone/>
            </a:pPr>
            <a:fld id="{00000000-1234-1234-1234-123412341234}" type="slidenum">
              <a:rPr lang="en-GB"/>
              <a:t>‹#›</a:t>
            </a:fld>
            <a:endParaRPr/>
          </a:p>
        </p:txBody>
      </p:sp>
      <p:sp>
        <p:nvSpPr>
          <p:cNvPr id="64" name="Shape 6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5" name="Shape 65"/>
        <p:cNvGrpSpPr/>
        <p:nvPr/>
      </p:nvGrpSpPr>
      <p:grpSpPr>
        <a:xfrm>
          <a:off x="0" y="0"/>
          <a:ext cx="0" cy="0"/>
          <a:chOff x="0" y="0"/>
          <a:chExt cx="0" cy="0"/>
        </a:xfrm>
      </p:grpSpPr>
      <p:sp>
        <p:nvSpPr>
          <p:cNvPr id="66" name="Shape 66">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7" name="Shape 67">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8" name="Shape 68">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69" name="Shape 69">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70" name="Shape 70"/>
          <p:cNvGrpSpPr/>
          <p:nvPr/>
        </p:nvGrpSpPr>
        <p:grpSpPr>
          <a:xfrm>
            <a:off x="0" y="381001"/>
            <a:ext cx="1037850" cy="1016287"/>
            <a:chOff x="0" y="381001"/>
            <a:chExt cx="1037850" cy="1016287"/>
          </a:xfrm>
        </p:grpSpPr>
        <p:sp>
          <p:nvSpPr>
            <p:cNvPr id="71" name="Shape 71"/>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2" name="Shape 7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3" name="Shape 73"/>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Shape 7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Shape 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76" name="Shape 76"/>
        <p:cNvGrpSpPr/>
        <p:nvPr/>
      </p:nvGrpSpPr>
      <p:grpSpPr>
        <a:xfrm>
          <a:off x="0" y="0"/>
          <a:ext cx="0" cy="0"/>
          <a:chOff x="0" y="0"/>
          <a:chExt cx="0" cy="0"/>
        </a:xfrm>
      </p:grpSpPr>
      <p:sp>
        <p:nvSpPr>
          <p:cNvPr id="77" name="Shape 77"/>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Shape 7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9" name="Shape 79"/>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Shape 80">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1" name="Shape 81">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2" name="Shape 82">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83" name="Shape 83">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84" name="Shape 84"/>
          <p:cNvGrpSpPr/>
          <p:nvPr/>
        </p:nvGrpSpPr>
        <p:grpSpPr>
          <a:xfrm>
            <a:off x="0" y="381001"/>
            <a:ext cx="1037850" cy="1016287"/>
            <a:chOff x="0" y="381001"/>
            <a:chExt cx="1037850" cy="1016287"/>
          </a:xfrm>
        </p:grpSpPr>
        <p:sp>
          <p:nvSpPr>
            <p:cNvPr id="85" name="Shape 8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87" name="Shape 8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Shape 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89" name="Shape 89"/>
        <p:cNvGrpSpPr/>
        <p:nvPr/>
      </p:nvGrpSpPr>
      <p:grpSpPr>
        <a:xfrm>
          <a:off x="0" y="0"/>
          <a:ext cx="0" cy="0"/>
          <a:chOff x="0" y="0"/>
          <a:chExt cx="0" cy="0"/>
        </a:xfrm>
      </p:grpSpPr>
      <p:sp>
        <p:nvSpPr>
          <p:cNvPr id="90" name="Shape 90"/>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Shape 91"/>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Shape 9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4" name="Shape 9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95" name="Shape 9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96" name="Shape 96"/>
          <p:cNvGrpSpPr/>
          <p:nvPr/>
        </p:nvGrpSpPr>
        <p:grpSpPr>
          <a:xfrm>
            <a:off x="0" y="381001"/>
            <a:ext cx="1037850" cy="1016287"/>
            <a:chOff x="0" y="381001"/>
            <a:chExt cx="1037850" cy="1016287"/>
          </a:xfrm>
        </p:grpSpPr>
        <p:sp>
          <p:nvSpPr>
            <p:cNvPr id="97" name="Shape 9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99" name="Shape 99"/>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Shape 10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pPr indent="0" lvl="0" marL="0">
              <a:spcBef>
                <a:spcPts val="0"/>
              </a:spcBef>
              <a:spcAft>
                <a:spcPts val="0"/>
              </a:spcAft>
              <a:buNone/>
            </a:pPr>
            <a:fld id="{00000000-1234-1234-1234-123412341234}" type="slidenum">
              <a:rPr lang="en-GB"/>
              <a:t>‹#›</a:t>
            </a:fld>
            <a:endParaRPr/>
          </a:p>
        </p:txBody>
      </p:sp>
      <p:sp>
        <p:nvSpPr>
          <p:cNvPr id="101" name="Shape 101"/>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2" name="Shape 102"/>
        <p:cNvGrpSpPr/>
        <p:nvPr/>
      </p:nvGrpSpPr>
      <p:grpSpPr>
        <a:xfrm>
          <a:off x="0" y="0"/>
          <a:ext cx="0" cy="0"/>
          <a:chOff x="0" y="0"/>
          <a:chExt cx="0" cy="0"/>
        </a:xfrm>
      </p:grpSpPr>
      <p:sp>
        <p:nvSpPr>
          <p:cNvPr id="103" name="Shape 103">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4" name="Shape 104">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5" name="Shape 105">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06" name="Shape 106">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07" name="Shape 107"/>
          <p:cNvGrpSpPr/>
          <p:nvPr/>
        </p:nvGrpSpPr>
        <p:grpSpPr>
          <a:xfrm>
            <a:off x="0" y="381001"/>
            <a:ext cx="1037850" cy="1016287"/>
            <a:chOff x="0" y="381001"/>
            <a:chExt cx="1037850" cy="1016287"/>
          </a:xfrm>
        </p:grpSpPr>
        <p:sp>
          <p:nvSpPr>
            <p:cNvPr id="108" name="Shape 10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10" name="Shape 110"/>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Shape 111"/>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Shape 112"/>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Shape 1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4" name="Shape 114"/>
        <p:cNvGrpSpPr/>
        <p:nvPr/>
      </p:nvGrpSpPr>
      <p:grpSpPr>
        <a:xfrm>
          <a:off x="0" y="0"/>
          <a:ext cx="0" cy="0"/>
          <a:chOff x="0" y="0"/>
          <a:chExt cx="0" cy="0"/>
        </a:xfrm>
      </p:grpSpPr>
      <p:sp>
        <p:nvSpPr>
          <p:cNvPr id="115" name="Shape 115">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7" name="Shape 11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8" name="Shape 11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19" name="Shape 119"/>
          <p:cNvGrpSpPr/>
          <p:nvPr/>
        </p:nvGrpSpPr>
        <p:grpSpPr>
          <a:xfrm>
            <a:off x="0" y="381001"/>
            <a:ext cx="1037850" cy="1016287"/>
            <a:chOff x="0" y="381001"/>
            <a:chExt cx="1037850" cy="1016287"/>
          </a:xfrm>
        </p:grpSpPr>
        <p:sp>
          <p:nvSpPr>
            <p:cNvPr id="120" name="Shape 12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2" name="Shape 122"/>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Shape 1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24" name="Shape 124"/>
        <p:cNvGrpSpPr/>
        <p:nvPr/>
      </p:nvGrpSpPr>
      <p:grpSpPr>
        <a:xfrm>
          <a:off x="0" y="0"/>
          <a:ext cx="0" cy="0"/>
          <a:chOff x="0" y="0"/>
          <a:chExt cx="0" cy="0"/>
        </a:xfrm>
      </p:grpSpPr>
      <p:sp>
        <p:nvSpPr>
          <p:cNvPr id="125" name="Shape 125">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Shape 126">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7" name="Shape 127">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8" name="Shape 128">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29" name="Shape 129"/>
          <p:cNvGrpSpPr/>
          <p:nvPr/>
        </p:nvGrpSpPr>
        <p:grpSpPr>
          <a:xfrm>
            <a:off x="0" y="381001"/>
            <a:ext cx="1037850" cy="1016287"/>
            <a:chOff x="0" y="381001"/>
            <a:chExt cx="1037850" cy="1016287"/>
          </a:xfrm>
        </p:grpSpPr>
        <p:sp>
          <p:nvSpPr>
            <p:cNvPr id="130" name="Shape 13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1" name="Shape 131"/>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2" name="Shape 132"/>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Shape 133"/>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Shape 1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spcBef>
                <a:spcPts val="0"/>
              </a:spcBef>
              <a:buNone/>
              <a:defRPr sz="1000">
                <a:solidFill>
                  <a:schemeClr val="lt1"/>
                </a:solidFill>
                <a:latin typeface="Lato"/>
                <a:ea typeface="Lato"/>
                <a:cs typeface="Lato"/>
                <a:sym typeface="Lato"/>
              </a:defRPr>
            </a:lvl1pPr>
            <a:lvl2pPr lvl="1" algn="r">
              <a:spcBef>
                <a:spcPts val="0"/>
              </a:spcBef>
              <a:buNone/>
              <a:defRPr sz="1000">
                <a:solidFill>
                  <a:schemeClr val="lt1"/>
                </a:solidFill>
                <a:latin typeface="Lato"/>
                <a:ea typeface="Lato"/>
                <a:cs typeface="Lato"/>
                <a:sym typeface="Lato"/>
              </a:defRPr>
            </a:lvl2pPr>
            <a:lvl3pPr lvl="2" algn="r">
              <a:spcBef>
                <a:spcPts val="0"/>
              </a:spcBef>
              <a:buNone/>
              <a:defRPr sz="1000">
                <a:solidFill>
                  <a:schemeClr val="lt1"/>
                </a:solidFill>
                <a:latin typeface="Lato"/>
                <a:ea typeface="Lato"/>
                <a:cs typeface="Lato"/>
                <a:sym typeface="Lato"/>
              </a:defRPr>
            </a:lvl3pPr>
            <a:lvl4pPr lvl="3" algn="r">
              <a:spcBef>
                <a:spcPts val="0"/>
              </a:spcBef>
              <a:buNone/>
              <a:defRPr sz="1000">
                <a:solidFill>
                  <a:schemeClr val="lt1"/>
                </a:solidFill>
                <a:latin typeface="Lato"/>
                <a:ea typeface="Lato"/>
                <a:cs typeface="Lato"/>
                <a:sym typeface="Lato"/>
              </a:defRPr>
            </a:lvl4pPr>
            <a:lvl5pPr lvl="4" algn="r">
              <a:spcBef>
                <a:spcPts val="0"/>
              </a:spcBef>
              <a:buNone/>
              <a:defRPr sz="1000">
                <a:solidFill>
                  <a:schemeClr val="lt1"/>
                </a:solidFill>
                <a:latin typeface="Lato"/>
                <a:ea typeface="Lato"/>
                <a:cs typeface="Lato"/>
                <a:sym typeface="Lato"/>
              </a:defRPr>
            </a:lvl5pPr>
            <a:lvl6pPr lvl="5" algn="r">
              <a:spcBef>
                <a:spcPts val="0"/>
              </a:spcBef>
              <a:buNone/>
              <a:defRPr sz="1000">
                <a:solidFill>
                  <a:schemeClr val="lt1"/>
                </a:solidFill>
                <a:latin typeface="Lato"/>
                <a:ea typeface="Lato"/>
                <a:cs typeface="Lato"/>
                <a:sym typeface="Lato"/>
              </a:defRPr>
            </a:lvl6pPr>
            <a:lvl7pPr lvl="6" algn="r">
              <a:spcBef>
                <a:spcPts val="0"/>
              </a:spcBef>
              <a:buNone/>
              <a:defRPr sz="1000">
                <a:solidFill>
                  <a:schemeClr val="lt1"/>
                </a:solidFill>
                <a:latin typeface="Lato"/>
                <a:ea typeface="Lato"/>
                <a:cs typeface="Lato"/>
                <a:sym typeface="Lato"/>
              </a:defRPr>
            </a:lvl7pPr>
            <a:lvl8pPr lvl="7" algn="r">
              <a:spcBef>
                <a:spcPts val="0"/>
              </a:spcBef>
              <a:buNone/>
              <a:defRPr sz="1000">
                <a:solidFill>
                  <a:schemeClr val="lt1"/>
                </a:solidFill>
                <a:latin typeface="Lato"/>
                <a:ea typeface="Lato"/>
                <a:cs typeface="Lato"/>
                <a:sym typeface="Lato"/>
              </a:defRPr>
            </a:lvl8pPr>
            <a:lvl9pPr lvl="8" algn="r">
              <a:spcBef>
                <a:spcPts val="0"/>
              </a:spcBef>
              <a:buNone/>
              <a:defRPr sz="1000">
                <a:solidFill>
                  <a:schemeClr val="l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myleott.com/op_spa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slide=id.g1f87997393_0_848" TargetMode="External"/><Relationship Id="rId4" Type="http://schemas.openxmlformats.org/officeDocument/2006/relationships/hyperlink" Target="#slide=id.g1f87997393_0_1053"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hyperlink" Target="http://myleott.com/op_spa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ctrTitle"/>
          </p:nvPr>
        </p:nvSpPr>
        <p:spPr>
          <a:xfrm>
            <a:off x="3537150" y="398100"/>
            <a:ext cx="5017500" cy="3269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3600"/>
              <a:t>Fake review detection using Data Mining techniques</a:t>
            </a:r>
            <a:endParaRPr sz="3600"/>
          </a:p>
        </p:txBody>
      </p:sp>
      <p:sp>
        <p:nvSpPr>
          <p:cNvPr id="229" name="Shape 229"/>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a:t>14A8</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9" name="Shape 289"/>
        <p:cNvGrpSpPr/>
        <p:nvPr/>
      </p:nvGrpSpPr>
      <p:grpSpPr>
        <a:xfrm>
          <a:off x="0" y="0"/>
          <a:ext cx="0" cy="0"/>
          <a:chOff x="0" y="0"/>
          <a:chExt cx="0" cy="0"/>
        </a:xfrm>
      </p:grpSpPr>
      <p:sp>
        <p:nvSpPr>
          <p:cNvPr id="290" name="Shape 290"/>
          <p:cNvSpPr txBox="1"/>
          <p:nvPr>
            <p:ph type="title"/>
          </p:nvPr>
        </p:nvSpPr>
        <p:spPr>
          <a:xfrm>
            <a:off x="1297500" y="393750"/>
            <a:ext cx="3798900" cy="667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Frameworks used</a:t>
            </a:r>
            <a:endParaRPr/>
          </a:p>
        </p:txBody>
      </p:sp>
      <p:sp>
        <p:nvSpPr>
          <p:cNvPr id="291" name="Shape 291"/>
          <p:cNvSpPr txBox="1"/>
          <p:nvPr>
            <p:ph idx="1" type="body"/>
          </p:nvPr>
        </p:nvSpPr>
        <p:spPr>
          <a:xfrm>
            <a:off x="1297500" y="1194275"/>
            <a:ext cx="5687100" cy="3486300"/>
          </a:xfrm>
          <a:prstGeom prst="rect">
            <a:avLst/>
          </a:prstGeom>
        </p:spPr>
        <p:txBody>
          <a:bodyPr anchorCtr="0" anchor="t" bIns="91425" lIns="91425" spcFirstLastPara="1" rIns="91425" wrap="square" tIns="91425">
            <a:noAutofit/>
          </a:bodyPr>
          <a:lstStyle/>
          <a:p>
            <a:pPr indent="-323850" lvl="0" marL="457200" rtl="0">
              <a:spcBef>
                <a:spcPts val="0"/>
              </a:spcBef>
              <a:spcAft>
                <a:spcPts val="0"/>
              </a:spcAft>
              <a:buSzPts val="1500"/>
              <a:buChar char="●"/>
            </a:pPr>
            <a:r>
              <a:rPr lang="en-GB" sz="1500">
                <a:solidFill>
                  <a:srgbClr val="FFFFFF"/>
                </a:solidFill>
              </a:rPr>
              <a:t>Jupyter notebook</a:t>
            </a:r>
            <a:endParaRPr sz="1500">
              <a:solidFill>
                <a:srgbClr val="FFFFFF"/>
              </a:solidFill>
            </a:endParaRPr>
          </a:p>
          <a:p>
            <a:pPr indent="-323850" lvl="0" marL="457200" rtl="0">
              <a:spcBef>
                <a:spcPts val="0"/>
              </a:spcBef>
              <a:spcAft>
                <a:spcPts val="0"/>
              </a:spcAft>
              <a:buClr>
                <a:srgbClr val="FFFFFF"/>
              </a:buClr>
              <a:buSzPts val="1500"/>
              <a:buChar char="●"/>
            </a:pPr>
            <a:r>
              <a:rPr lang="en-GB" sz="1500">
                <a:solidFill>
                  <a:srgbClr val="FFFFFF"/>
                </a:solidFill>
              </a:rPr>
              <a:t>NLTK</a:t>
            </a:r>
            <a:endParaRPr sz="1500">
              <a:solidFill>
                <a:srgbClr val="FFFFFF"/>
              </a:solidFill>
            </a:endParaRPr>
          </a:p>
          <a:p>
            <a:pPr indent="-323850" lvl="0" marL="457200" rtl="0">
              <a:spcBef>
                <a:spcPts val="0"/>
              </a:spcBef>
              <a:spcAft>
                <a:spcPts val="0"/>
              </a:spcAft>
              <a:buClr>
                <a:srgbClr val="FFFFFF"/>
              </a:buClr>
              <a:buSzPts val="1500"/>
              <a:buChar char="●"/>
            </a:pPr>
            <a:r>
              <a:rPr lang="en-GB" sz="1500">
                <a:solidFill>
                  <a:srgbClr val="FFFFFF"/>
                </a:solidFill>
              </a:rPr>
              <a:t>Scikit-learn</a:t>
            </a:r>
            <a:endParaRPr sz="1500">
              <a:solidFill>
                <a:srgbClr val="FFFFFF"/>
              </a:solidFill>
            </a:endParaRPr>
          </a:p>
          <a:p>
            <a:pPr indent="-323850" lvl="0" marL="457200" rtl="0">
              <a:spcBef>
                <a:spcPts val="0"/>
              </a:spcBef>
              <a:spcAft>
                <a:spcPts val="0"/>
              </a:spcAft>
              <a:buClr>
                <a:srgbClr val="FFFFFF"/>
              </a:buClr>
              <a:buSzPts val="1500"/>
              <a:buChar char="●"/>
            </a:pPr>
            <a:r>
              <a:rPr lang="en-GB" sz="1500">
                <a:solidFill>
                  <a:srgbClr val="FFFFFF"/>
                </a:solidFill>
              </a:rPr>
              <a:t>Gensim</a:t>
            </a:r>
            <a:endParaRPr sz="1500">
              <a:solidFill>
                <a:srgbClr val="FFFFFF"/>
              </a:solidFill>
            </a:endParaRPr>
          </a:p>
          <a:p>
            <a:pPr indent="-323850" lvl="0" marL="457200" rtl="0">
              <a:spcBef>
                <a:spcPts val="0"/>
              </a:spcBef>
              <a:spcAft>
                <a:spcPts val="0"/>
              </a:spcAft>
              <a:buClr>
                <a:srgbClr val="FFFFFF"/>
              </a:buClr>
              <a:buSzPts val="1500"/>
              <a:buChar char="●"/>
            </a:pPr>
            <a:r>
              <a:rPr lang="en-GB" sz="1500">
                <a:solidFill>
                  <a:srgbClr val="FFFFFF"/>
                </a:solidFill>
              </a:rPr>
              <a:t>Data set provided by http://myleott.com/op-spam.html</a:t>
            </a:r>
            <a:endParaRPr sz="1500">
              <a:solidFill>
                <a:srgbClr val="FFFFFF"/>
              </a:solidFill>
            </a:endParaRPr>
          </a:p>
        </p:txBody>
      </p:sp>
      <p:sp>
        <p:nvSpPr>
          <p:cNvPr id="292" name="Shape 292"/>
          <p:cNvSpPr/>
          <p:nvPr/>
        </p:nvSpPr>
        <p:spPr>
          <a:xfrm>
            <a:off x="7040600" y="3923575"/>
            <a:ext cx="2106350" cy="1222450"/>
          </a:xfrm>
          <a:custGeom>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Shape 29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Dataset</a:t>
            </a:r>
            <a:endParaRPr/>
          </a:p>
        </p:txBody>
      </p:sp>
      <p:sp>
        <p:nvSpPr>
          <p:cNvPr id="298" name="Shape 29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SzPts val="1300"/>
              <a:buChar char="●"/>
            </a:pPr>
            <a:r>
              <a:rPr lang="en-GB" u="sng">
                <a:solidFill>
                  <a:schemeClr val="hlink"/>
                </a:solidFill>
                <a:hlinkClick r:id="rId3"/>
              </a:rPr>
              <a:t>http://myleott.com/op_spam/</a:t>
            </a:r>
            <a:endParaRPr/>
          </a:p>
          <a:p>
            <a:pPr indent="-311150" lvl="0" marL="457200" rtl="0">
              <a:spcBef>
                <a:spcPts val="0"/>
              </a:spcBef>
              <a:spcAft>
                <a:spcPts val="0"/>
              </a:spcAft>
              <a:buSzPts val="1300"/>
              <a:buChar char="●"/>
            </a:pPr>
            <a:r>
              <a:rPr lang="en-GB"/>
              <a:t>Corpus contains</a:t>
            </a:r>
            <a:endParaRPr/>
          </a:p>
          <a:p>
            <a:pPr indent="-298450" lvl="1" marL="914400" rtl="0">
              <a:spcBef>
                <a:spcPts val="0"/>
              </a:spcBef>
              <a:spcAft>
                <a:spcPts val="0"/>
              </a:spcAft>
              <a:buSzPts val="1100"/>
              <a:buChar char="○"/>
            </a:pPr>
            <a:r>
              <a:rPr lang="en-GB"/>
              <a:t>400 truthful positive reviews from TripAdvisor</a:t>
            </a:r>
            <a:endParaRPr/>
          </a:p>
          <a:p>
            <a:pPr indent="-298450" lvl="1" marL="914400" rtl="0">
              <a:spcBef>
                <a:spcPts val="0"/>
              </a:spcBef>
              <a:spcAft>
                <a:spcPts val="0"/>
              </a:spcAft>
              <a:buSzPts val="1100"/>
              <a:buChar char="○"/>
            </a:pPr>
            <a:r>
              <a:rPr lang="en-GB"/>
              <a:t>400 deceptive positive reviews from Mechanical Turk</a:t>
            </a:r>
            <a:endParaRPr/>
          </a:p>
          <a:p>
            <a:pPr indent="-298450" lvl="1" marL="914400" rtl="0">
              <a:spcBef>
                <a:spcPts val="0"/>
              </a:spcBef>
              <a:spcAft>
                <a:spcPts val="0"/>
              </a:spcAft>
              <a:buSzPts val="1100"/>
              <a:buChar char="○"/>
            </a:pPr>
            <a:r>
              <a:rPr lang="en-GB"/>
              <a:t>400 truthful negative reviews from Expedia</a:t>
            </a:r>
            <a:endParaRPr/>
          </a:p>
          <a:p>
            <a:pPr indent="-298450" lvl="1" marL="914400" rtl="0">
              <a:spcBef>
                <a:spcPts val="0"/>
              </a:spcBef>
              <a:spcAft>
                <a:spcPts val="0"/>
              </a:spcAft>
              <a:buSzPts val="1100"/>
              <a:buChar char="○"/>
            </a:pPr>
            <a:r>
              <a:rPr lang="en-GB"/>
              <a:t>400 deceptive negative reviews from Mechanical Turk</a:t>
            </a:r>
            <a:endParaRPr/>
          </a:p>
          <a:p>
            <a:pPr indent="-311150" lvl="0" marL="457200" rtl="0">
              <a:spcBef>
                <a:spcPts val="0"/>
              </a:spcBef>
              <a:spcAft>
                <a:spcPts val="0"/>
              </a:spcAft>
              <a:buSzPts val="1300"/>
              <a:buChar char="●"/>
            </a:pPr>
            <a:r>
              <a:rPr lang="en-GB"/>
              <a:t>Files are named according to the format `%c_%h_%i.txt`, where:</a:t>
            </a:r>
            <a:endParaRPr/>
          </a:p>
          <a:p>
            <a:pPr indent="-298450" lvl="1" marL="914400" rtl="0">
              <a:spcBef>
                <a:spcPts val="0"/>
              </a:spcBef>
              <a:spcAft>
                <a:spcPts val="0"/>
              </a:spcAft>
              <a:buSzPts val="1100"/>
              <a:buChar char="○"/>
            </a:pPr>
            <a:r>
              <a:rPr lang="en-GB"/>
              <a:t>%c denotes the class: (t)truthful or (d)deceptive</a:t>
            </a:r>
            <a:endParaRPr/>
          </a:p>
          <a:p>
            <a:pPr indent="-298450" lvl="1" marL="914400" rtl="0">
              <a:spcBef>
                <a:spcPts val="0"/>
              </a:spcBef>
              <a:spcAft>
                <a:spcPts val="0"/>
              </a:spcAft>
              <a:buSzPts val="1100"/>
              <a:buChar char="○"/>
            </a:pPr>
            <a:r>
              <a:rPr lang="en-GB"/>
              <a:t>%h denotes the hotel</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Shape 30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Sentiment Mining </a:t>
            </a:r>
            <a:endParaRPr/>
          </a:p>
        </p:txBody>
      </p:sp>
      <p:sp>
        <p:nvSpPr>
          <p:cNvPr id="304" name="Shape 30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lnSpc>
                <a:spcPct val="115000"/>
              </a:lnSpc>
              <a:spcBef>
                <a:spcPts val="0"/>
              </a:spcBef>
              <a:spcAft>
                <a:spcPts val="1600"/>
              </a:spcAft>
              <a:buNone/>
            </a:pPr>
            <a:r>
              <a:rPr lang="en-GB"/>
              <a:t>Using  the words in the review as features of either positive or negative review and then analysing the sentiment of the review.</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Shape 30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Data Manipulation and Algorithm</a:t>
            </a:r>
            <a:endParaRPr/>
          </a:p>
        </p:txBody>
      </p:sp>
      <p:sp>
        <p:nvSpPr>
          <p:cNvPr id="310" name="Shape 31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Storing  the tokenized  words  against  the file-id  of each review.  The  label  of  the review  is  also  added.</a:t>
            </a:r>
            <a:endParaRPr/>
          </a:p>
          <a:p>
            <a:pPr indent="0" lvl="0" marL="0">
              <a:spcBef>
                <a:spcPts val="1600"/>
              </a:spcBef>
              <a:spcAft>
                <a:spcPts val="0"/>
              </a:spcAft>
              <a:buNone/>
            </a:pPr>
            <a:r>
              <a:rPr lang="en-GB"/>
              <a:t>Training Naive Bayes Classifier.</a:t>
            </a:r>
            <a:endParaRPr/>
          </a:p>
          <a:p>
            <a:pPr indent="0" lvl="0" marL="0">
              <a:spcBef>
                <a:spcPts val="1600"/>
              </a:spcBef>
              <a:spcAft>
                <a:spcPts val="1600"/>
              </a:spcAft>
              <a:buNone/>
            </a:pPr>
            <a:r>
              <a:rPr lang="en-GB"/>
              <a:t>Testing  the  remaining  tuples.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Shape 31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Output</a:t>
            </a:r>
            <a:endParaRPr/>
          </a:p>
        </p:txBody>
      </p:sp>
      <p:sp>
        <p:nvSpPr>
          <p:cNvPr id="316" name="Shape 316"/>
          <p:cNvSpPr txBox="1"/>
          <p:nvPr/>
        </p:nvSpPr>
        <p:spPr>
          <a:xfrm>
            <a:off x="702900" y="1483925"/>
            <a:ext cx="8133600" cy="30570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GB" sz="1300">
                <a:solidFill>
                  <a:schemeClr val="lt1"/>
                </a:solidFill>
                <a:latin typeface="Lato"/>
                <a:ea typeface="Lato"/>
                <a:cs typeface="Lato"/>
                <a:sym typeface="Lato"/>
              </a:rPr>
              <a:t>The  classifier is trained and tested to  accurately  predict  the  sentiment  of  the reviews  with  an  accuracy  of 75.44%.</a:t>
            </a:r>
            <a:endParaRPr sz="1300">
              <a:solidFill>
                <a:schemeClr val="lt1"/>
              </a:solidFill>
              <a:latin typeface="Lato"/>
              <a:ea typeface="Lato"/>
              <a:cs typeface="Lato"/>
              <a:sym typeface="Lato"/>
            </a:endParaRPr>
          </a:p>
          <a:p>
            <a:pPr indent="0" lvl="0" marL="0" rtl="0">
              <a:lnSpc>
                <a:spcPct val="115000"/>
              </a:lnSpc>
              <a:spcBef>
                <a:spcPts val="1600"/>
              </a:spcBef>
              <a:spcAft>
                <a:spcPts val="1600"/>
              </a:spcAft>
              <a:buNone/>
            </a:pPr>
            <a:r>
              <a:rPr lang="en-GB" sz="1300">
                <a:solidFill>
                  <a:schemeClr val="lt1"/>
                </a:solidFill>
                <a:latin typeface="Lato"/>
                <a:ea typeface="Lato"/>
                <a:cs typeface="Lato"/>
                <a:sym typeface="Lato"/>
              </a:rPr>
              <a:t>The most  commonly  occurred words  in the  review  is printed  with  it’s  label  and also  the  ratio of occurrence  of  the word in  positive  and  negative  reviews.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0" name="Shape 320"/>
        <p:cNvGrpSpPr/>
        <p:nvPr/>
      </p:nvGrpSpPr>
      <p:grpSpPr>
        <a:xfrm>
          <a:off x="0" y="0"/>
          <a:ext cx="0" cy="0"/>
          <a:chOff x="0" y="0"/>
          <a:chExt cx="0" cy="0"/>
        </a:xfrm>
      </p:grpSpPr>
      <p:sp>
        <p:nvSpPr>
          <p:cNvPr id="321" name="Shape 321"/>
          <p:cNvSpPr txBox="1"/>
          <p:nvPr>
            <p:ph type="title"/>
          </p:nvPr>
        </p:nvSpPr>
        <p:spPr>
          <a:xfrm>
            <a:off x="1134950" y="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Output</a:t>
            </a:r>
            <a:endParaRPr/>
          </a:p>
        </p:txBody>
      </p:sp>
      <p:pic>
        <p:nvPicPr>
          <p:cNvPr id="322" name="Shape 322"/>
          <p:cNvPicPr preferRelativeResize="0"/>
          <p:nvPr/>
        </p:nvPicPr>
        <p:blipFill>
          <a:blip r:embed="rId3">
            <a:alphaModFix/>
          </a:blip>
          <a:stretch>
            <a:fillRect/>
          </a:stretch>
        </p:blipFill>
        <p:spPr>
          <a:xfrm>
            <a:off x="1346225" y="989525"/>
            <a:ext cx="6962775" cy="3886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Shape 327"/>
          <p:cNvSpPr txBox="1"/>
          <p:nvPr>
            <p:ph type="title"/>
          </p:nvPr>
        </p:nvSpPr>
        <p:spPr>
          <a:xfrm>
            <a:off x="1297500" y="632800"/>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a:t>Method-1 </a:t>
            </a:r>
            <a:r>
              <a:rPr lang="en-GB" sz="1300"/>
              <a:t>Using polarity of reviews</a:t>
            </a:r>
            <a:endParaRPr sz="1300"/>
          </a:p>
        </p:txBody>
      </p:sp>
      <p:sp>
        <p:nvSpPr>
          <p:cNvPr id="328" name="Shape 328"/>
          <p:cNvSpPr txBox="1"/>
          <p:nvPr>
            <p:ph idx="1" type="body"/>
          </p:nvPr>
        </p:nvSpPr>
        <p:spPr>
          <a:xfrm>
            <a:off x="1297500" y="1567550"/>
            <a:ext cx="5609700" cy="3197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GB" sz="1800"/>
              <a:t>Polarity is </a:t>
            </a:r>
            <a:r>
              <a:rPr lang="en-GB" sz="1800"/>
              <a:t>the state of having two opposite or contradictory tendencies, opinions, or aspects.</a:t>
            </a:r>
            <a:endParaRPr sz="1800"/>
          </a:p>
          <a:p>
            <a:pPr indent="-342900" lvl="0" marL="457200" rtl="0">
              <a:spcBef>
                <a:spcPts val="0"/>
              </a:spcBef>
              <a:spcAft>
                <a:spcPts val="0"/>
              </a:spcAft>
              <a:buSzPts val="1800"/>
              <a:buChar char="●"/>
            </a:pPr>
            <a:r>
              <a:rPr lang="en-GB" sz="1800"/>
              <a:t>Positive reviews and Negative reviews.</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2" name="Shape 332"/>
        <p:cNvGrpSpPr/>
        <p:nvPr/>
      </p:nvGrpSpPr>
      <p:grpSpPr>
        <a:xfrm>
          <a:off x="0" y="0"/>
          <a:ext cx="0" cy="0"/>
          <a:chOff x="0" y="0"/>
          <a:chExt cx="0" cy="0"/>
        </a:xfrm>
      </p:grpSpPr>
      <p:pic>
        <p:nvPicPr>
          <p:cNvPr id="333" name="Shape 333"/>
          <p:cNvPicPr preferRelativeResize="0"/>
          <p:nvPr/>
        </p:nvPicPr>
        <p:blipFill>
          <a:blip r:embed="rId3">
            <a:alphaModFix/>
          </a:blip>
          <a:stretch>
            <a:fillRect/>
          </a:stretch>
        </p:blipFill>
        <p:spPr>
          <a:xfrm>
            <a:off x="1650050" y="152400"/>
            <a:ext cx="5968525"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7" name="Shape 337"/>
        <p:cNvGrpSpPr/>
        <p:nvPr/>
      </p:nvGrpSpPr>
      <p:grpSpPr>
        <a:xfrm>
          <a:off x="0" y="0"/>
          <a:ext cx="0" cy="0"/>
          <a:chOff x="0" y="0"/>
          <a:chExt cx="0" cy="0"/>
        </a:xfrm>
      </p:grpSpPr>
      <p:sp>
        <p:nvSpPr>
          <p:cNvPr id="338" name="Shape 33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Data </a:t>
            </a:r>
            <a:endParaRPr/>
          </a:p>
        </p:txBody>
      </p:sp>
      <p:sp>
        <p:nvSpPr>
          <p:cNvPr id="339" name="Shape 33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SzPts val="1300"/>
              <a:buChar char="●"/>
            </a:pPr>
            <a:r>
              <a:rPr lang="en-GB"/>
              <a:t>Aggregate text files into positive and negative reviews</a:t>
            </a:r>
            <a:endParaRPr/>
          </a:p>
          <a:p>
            <a:pPr indent="-298450" lvl="1" marL="914400" rtl="0">
              <a:spcBef>
                <a:spcPts val="0"/>
              </a:spcBef>
              <a:spcAft>
                <a:spcPts val="0"/>
              </a:spcAft>
              <a:buSzPts val="1100"/>
              <a:buChar char="○"/>
            </a:pPr>
            <a:r>
              <a:rPr lang="en-GB"/>
              <a:t>cd negative_polarity &amp;&amp; find . -type f -print0 | xargs -0 -I file mv --backup=numbered file . &amp;&amp; rm -rf truthful_from_Web &amp;&amp; rm -rf deceptive_from_MTurk</a:t>
            </a:r>
            <a:endParaRPr/>
          </a:p>
          <a:p>
            <a:pPr indent="-298450" lvl="1" marL="914400" rtl="0">
              <a:spcBef>
                <a:spcPts val="0"/>
              </a:spcBef>
              <a:spcAft>
                <a:spcPts val="0"/>
              </a:spcAft>
              <a:buSzPts val="1100"/>
              <a:buChar char="○"/>
            </a:pPr>
            <a:r>
              <a:rPr lang="en-GB"/>
              <a:t>cd positive_polarity &amp;&amp; find . -type f -print0 | xargs -0 -I file mv --backup=numbered file . &amp;&amp; rm -rf truthful_from_TripAdvisor &amp;&amp; rm -rf deceptive_from_MTurk</a:t>
            </a:r>
            <a:endParaRPr/>
          </a:p>
          <a:p>
            <a:pPr indent="-311150" lvl="0" marL="457200">
              <a:spcBef>
                <a:spcPts val="0"/>
              </a:spcBef>
              <a:spcAft>
                <a:spcPts val="0"/>
              </a:spcAft>
              <a:buSzPts val="1300"/>
              <a:buChar char="●"/>
            </a:pPr>
            <a:r>
              <a:rPr lang="en-GB"/>
              <a:t>Create a data frame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pic>
        <p:nvPicPr>
          <p:cNvPr id="344" name="Shape 344"/>
          <p:cNvPicPr preferRelativeResize="0"/>
          <p:nvPr/>
        </p:nvPicPr>
        <p:blipFill>
          <a:blip r:embed="rId3">
            <a:alphaModFix/>
          </a:blip>
          <a:stretch>
            <a:fillRect/>
          </a:stretch>
        </p:blipFill>
        <p:spPr>
          <a:xfrm>
            <a:off x="1452563" y="309563"/>
            <a:ext cx="6238875" cy="4524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type="title"/>
          </p:nvPr>
        </p:nvSpPr>
        <p:spPr>
          <a:xfrm>
            <a:off x="1294300" y="1144700"/>
            <a:ext cx="7038900" cy="48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TOC</a:t>
            </a:r>
            <a:endParaRPr/>
          </a:p>
        </p:txBody>
      </p:sp>
      <p:sp>
        <p:nvSpPr>
          <p:cNvPr id="235" name="Shape 235"/>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CACACA"/>
                </a:solidFill>
                <a:latin typeface="Montserrat"/>
                <a:ea typeface="Montserrat"/>
                <a:cs typeface="Montserrat"/>
                <a:sym typeface="Montserrat"/>
              </a:rPr>
              <a:t>Abstract	</a:t>
            </a:r>
            <a:endParaRPr sz="1800">
              <a:solidFill>
                <a:srgbClr val="CACACA"/>
              </a:solidFill>
              <a:latin typeface="Average"/>
              <a:ea typeface="Average"/>
              <a:cs typeface="Average"/>
              <a:sym typeface="Average"/>
            </a:endParaRPr>
          </a:p>
        </p:txBody>
      </p:sp>
      <p:sp>
        <p:nvSpPr>
          <p:cNvPr id="236" name="Shape 236"/>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CACACA"/>
                </a:solidFill>
                <a:latin typeface="Montserrat"/>
                <a:ea typeface="Montserrat"/>
                <a:cs typeface="Montserrat"/>
                <a:sym typeface="Montserrat"/>
              </a:rPr>
              <a:t>Problem Statement</a:t>
            </a:r>
            <a:endParaRPr>
              <a:solidFill>
                <a:srgbClr val="CACACA"/>
              </a:solidFill>
              <a:latin typeface="Montserrat"/>
              <a:ea typeface="Montserrat"/>
              <a:cs typeface="Montserrat"/>
              <a:sym typeface="Montserrat"/>
            </a:endParaRPr>
          </a:p>
        </p:txBody>
      </p:sp>
      <p:sp>
        <p:nvSpPr>
          <p:cNvPr id="237" name="Shape 237"/>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rPr>
              <a:t>Research o</a:t>
            </a:r>
            <a:r>
              <a:rPr lang="en-GB">
                <a:solidFill>
                  <a:srgbClr val="FFFFFF"/>
                </a:solidFill>
                <a:latin typeface="Montserrat"/>
                <a:ea typeface="Montserrat"/>
                <a:cs typeface="Montserrat"/>
                <a:sym typeface="Montserrat"/>
                <a:hlinkClick r:id="rId3"/>
              </a:rPr>
              <a:t>bjective</a:t>
            </a:r>
            <a:endParaRPr>
              <a:solidFill>
                <a:srgbClr val="CACACA"/>
              </a:solidFill>
              <a:latin typeface="Montserrat"/>
              <a:ea typeface="Montserrat"/>
              <a:cs typeface="Montserrat"/>
              <a:sym typeface="Montserrat"/>
            </a:endParaRPr>
          </a:p>
        </p:txBody>
      </p:sp>
      <p:sp>
        <p:nvSpPr>
          <p:cNvPr id="238" name="Shape 23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CACACA"/>
                </a:solidFill>
                <a:latin typeface="Montserrat"/>
                <a:ea typeface="Montserrat"/>
                <a:cs typeface="Montserrat"/>
                <a:sym typeface="Montserrat"/>
              </a:rPr>
              <a:t>Proposed Framework</a:t>
            </a:r>
            <a:endParaRPr sz="1800">
              <a:solidFill>
                <a:srgbClr val="CACACA"/>
              </a:solidFill>
              <a:latin typeface="Average"/>
              <a:ea typeface="Average"/>
              <a:cs typeface="Average"/>
              <a:sym typeface="Average"/>
            </a:endParaRPr>
          </a:p>
        </p:txBody>
      </p:sp>
      <p:sp>
        <p:nvSpPr>
          <p:cNvPr id="239" name="Shape 239"/>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CACACA"/>
                </a:solidFill>
                <a:latin typeface="Montserrat"/>
                <a:ea typeface="Montserrat"/>
                <a:cs typeface="Montserrat"/>
                <a:sym typeface="Montserrat"/>
              </a:rPr>
              <a:t>Implementations</a:t>
            </a:r>
            <a:endParaRPr sz="1800">
              <a:solidFill>
                <a:srgbClr val="CACACA"/>
              </a:solidFill>
              <a:latin typeface="Average"/>
              <a:ea typeface="Average"/>
              <a:cs typeface="Average"/>
              <a:sym typeface="Average"/>
            </a:endParaRPr>
          </a:p>
        </p:txBody>
      </p:sp>
      <p:sp>
        <p:nvSpPr>
          <p:cNvPr id="240" name="Shape 240"/>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latin typeface="Montserrat"/>
                <a:ea typeface="Montserrat"/>
                <a:cs typeface="Montserrat"/>
                <a:sym typeface="Montserrat"/>
                <a:hlinkClick r:id="rId4"/>
              </a:rPr>
              <a:t>C</a:t>
            </a:r>
            <a:r>
              <a:rPr lang="en-GB" sz="1800">
                <a:solidFill>
                  <a:srgbClr val="CACACA"/>
                </a:solidFill>
                <a:latin typeface="Average"/>
                <a:ea typeface="Average"/>
                <a:cs typeface="Average"/>
                <a:sym typeface="Average"/>
              </a:rPr>
              <a:t>onclusion</a:t>
            </a:r>
            <a:endParaRPr sz="1800">
              <a:solidFill>
                <a:srgbClr val="CACACA"/>
              </a:solidFill>
              <a:latin typeface="Average"/>
              <a:ea typeface="Average"/>
              <a:cs typeface="Average"/>
              <a:sym typeface="Averag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pic>
        <p:nvPicPr>
          <p:cNvPr id="349" name="Shape 349"/>
          <p:cNvPicPr preferRelativeResize="0"/>
          <p:nvPr/>
        </p:nvPicPr>
        <p:blipFill>
          <a:blip r:embed="rId3">
            <a:alphaModFix/>
          </a:blip>
          <a:stretch>
            <a:fillRect/>
          </a:stretch>
        </p:blipFill>
        <p:spPr>
          <a:xfrm>
            <a:off x="2443163" y="1438275"/>
            <a:ext cx="4257675" cy="2266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Shape 35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Data Manipulation</a:t>
            </a:r>
            <a:endParaRPr/>
          </a:p>
        </p:txBody>
      </p:sp>
      <p:sp>
        <p:nvSpPr>
          <p:cNvPr id="355" name="Shape 355"/>
          <p:cNvSpPr txBox="1"/>
          <p:nvPr>
            <p:ph idx="1" type="body"/>
          </p:nvPr>
        </p:nvSpPr>
        <p:spPr>
          <a:xfrm>
            <a:off x="1297500" y="1567550"/>
            <a:ext cx="7202700" cy="30273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SzPts val="1300"/>
              <a:buChar char="●"/>
            </a:pPr>
            <a:r>
              <a:rPr lang="en-GB"/>
              <a:t>Convert the reviews into lower case.</a:t>
            </a:r>
            <a:endParaRPr/>
          </a:p>
          <a:p>
            <a:pPr indent="-311150" lvl="0" marL="457200" rtl="0">
              <a:spcBef>
                <a:spcPts val="0"/>
              </a:spcBef>
              <a:spcAft>
                <a:spcPts val="0"/>
              </a:spcAft>
              <a:buSzPts val="1300"/>
              <a:buChar char="●"/>
            </a:pPr>
            <a:r>
              <a:rPr lang="en-GB"/>
              <a:t>T</a:t>
            </a:r>
            <a:r>
              <a:rPr lang="en-GB"/>
              <a:t>ag parts of speech of each word and lemmatize the words (reduce the word to root as in dictionary format).</a:t>
            </a:r>
            <a:endParaRPr/>
          </a:p>
          <a:p>
            <a:pPr indent="-311150" lvl="0" marL="457200" rtl="0">
              <a:spcBef>
                <a:spcPts val="0"/>
              </a:spcBef>
              <a:spcAft>
                <a:spcPts val="0"/>
              </a:spcAft>
              <a:buSzPts val="1300"/>
              <a:buChar char="●"/>
            </a:pPr>
            <a:r>
              <a:rPr lang="en-GB"/>
              <a:t>Gensim is used to deal with the semantics</a:t>
            </a:r>
            <a:endParaRPr/>
          </a:p>
          <a:p>
            <a:pPr indent="-298450" lvl="1" marL="914400" rtl="0">
              <a:spcBef>
                <a:spcPts val="0"/>
              </a:spcBef>
              <a:spcAft>
                <a:spcPts val="0"/>
              </a:spcAft>
              <a:buSzPts val="1100"/>
              <a:buChar char="○"/>
            </a:pPr>
            <a:r>
              <a:rPr lang="en-GB"/>
              <a:t>corpara.Dictonary creates a corpus of review_tokenised column</a:t>
            </a:r>
            <a:endParaRPr/>
          </a:p>
          <a:p>
            <a:pPr indent="-298450" lvl="1" marL="914400" rtl="0">
              <a:spcBef>
                <a:spcPts val="0"/>
              </a:spcBef>
              <a:spcAft>
                <a:spcPts val="0"/>
              </a:spcAft>
              <a:buSzPts val="1100"/>
              <a:buChar char="○"/>
            </a:pPr>
            <a:r>
              <a:rPr lang="en-GB"/>
              <a:t>then we create a bag of words model of this corpus</a:t>
            </a:r>
            <a:endParaRPr/>
          </a:p>
          <a:p>
            <a:pPr indent="-298450" lvl="1" marL="914400">
              <a:spcBef>
                <a:spcPts val="0"/>
              </a:spcBef>
              <a:spcAft>
                <a:spcPts val="0"/>
              </a:spcAft>
              <a:buSzPts val="1100"/>
              <a:buChar char="○"/>
            </a:pPr>
            <a:r>
              <a:rPr lang="en-GB"/>
              <a:t>and condense the corpus to sparse form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pic>
        <p:nvPicPr>
          <p:cNvPr id="360" name="Shape 360"/>
          <p:cNvPicPr preferRelativeResize="0"/>
          <p:nvPr/>
        </p:nvPicPr>
        <p:blipFill>
          <a:blip r:embed="rId3">
            <a:alphaModFix/>
          </a:blip>
          <a:stretch>
            <a:fillRect/>
          </a:stretch>
        </p:blipFill>
        <p:spPr>
          <a:xfrm>
            <a:off x="1224650" y="3325800"/>
            <a:ext cx="7090026" cy="1144075"/>
          </a:xfrm>
          <a:prstGeom prst="rect">
            <a:avLst/>
          </a:prstGeom>
          <a:noFill/>
          <a:ln>
            <a:noFill/>
          </a:ln>
        </p:spPr>
      </p:pic>
      <p:pic>
        <p:nvPicPr>
          <p:cNvPr id="361" name="Shape 361"/>
          <p:cNvPicPr preferRelativeResize="0"/>
          <p:nvPr/>
        </p:nvPicPr>
        <p:blipFill>
          <a:blip r:embed="rId4">
            <a:alphaModFix/>
          </a:blip>
          <a:stretch>
            <a:fillRect/>
          </a:stretch>
        </p:blipFill>
        <p:spPr>
          <a:xfrm>
            <a:off x="1662950" y="2784075"/>
            <a:ext cx="6412976" cy="372425"/>
          </a:xfrm>
          <a:prstGeom prst="rect">
            <a:avLst/>
          </a:prstGeom>
          <a:noFill/>
          <a:ln>
            <a:noFill/>
          </a:ln>
        </p:spPr>
      </p:pic>
      <p:sp>
        <p:nvSpPr>
          <p:cNvPr id="362" name="Shape 362"/>
          <p:cNvSpPr txBox="1"/>
          <p:nvPr/>
        </p:nvSpPr>
        <p:spPr>
          <a:xfrm>
            <a:off x="1269525" y="1701600"/>
            <a:ext cx="6806400" cy="913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GB">
                <a:solidFill>
                  <a:srgbClr val="FFFFFF"/>
                </a:solidFill>
              </a:rPr>
              <a:t>Sentence                        Tokens                      Parts of Speech</a:t>
            </a:r>
            <a:endParaRPr>
              <a:solidFill>
                <a:srgbClr val="FFFFFF"/>
              </a:solidFill>
            </a:endParaRPr>
          </a:p>
        </p:txBody>
      </p:sp>
      <p:sp>
        <p:nvSpPr>
          <p:cNvPr id="363" name="Shape 363"/>
          <p:cNvSpPr/>
          <p:nvPr/>
        </p:nvSpPr>
        <p:spPr>
          <a:xfrm>
            <a:off x="3325875" y="2036775"/>
            <a:ext cx="618900" cy="309300"/>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4" name="Shape 364"/>
          <p:cNvSpPr/>
          <p:nvPr/>
        </p:nvSpPr>
        <p:spPr>
          <a:xfrm>
            <a:off x="4999425" y="2003550"/>
            <a:ext cx="618900" cy="309300"/>
          </a:xfrm>
          <a:prstGeom prst="rightArrow">
            <a:avLst>
              <a:gd fmla="val 50000" name="adj1"/>
              <a:gd fmla="val 50000" name="adj2"/>
            </a:avLst>
          </a:prstGeom>
          <a:solidFill>
            <a:schemeClr val="lt2"/>
          </a:solidFill>
          <a:ln cap="flat" cmpd="sng" w="9525">
            <a:solidFill>
              <a:schemeClr val="dk2"/>
            </a:solidFill>
            <a:prstDash val="solid"/>
            <a:round/>
            <a:headEnd len="med" w="med" type="none"/>
            <a:tailEnd len="med" w="med"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65" name="Shape 36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Tokenizing</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pic>
        <p:nvPicPr>
          <p:cNvPr id="370" name="Shape 370"/>
          <p:cNvPicPr preferRelativeResize="0"/>
          <p:nvPr/>
        </p:nvPicPr>
        <p:blipFill>
          <a:blip r:embed="rId3">
            <a:alphaModFix/>
          </a:blip>
          <a:stretch>
            <a:fillRect/>
          </a:stretch>
        </p:blipFill>
        <p:spPr>
          <a:xfrm>
            <a:off x="419100" y="713963"/>
            <a:ext cx="8305800" cy="23145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pic>
        <p:nvPicPr>
          <p:cNvPr id="375" name="Shape 375"/>
          <p:cNvPicPr preferRelativeResize="0"/>
          <p:nvPr/>
        </p:nvPicPr>
        <p:blipFill>
          <a:blip r:embed="rId3">
            <a:alphaModFix/>
          </a:blip>
          <a:stretch>
            <a:fillRect/>
          </a:stretch>
        </p:blipFill>
        <p:spPr>
          <a:xfrm>
            <a:off x="2324100" y="523875"/>
            <a:ext cx="4495800" cy="40957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9" name="Shape 379"/>
        <p:cNvGrpSpPr/>
        <p:nvPr/>
      </p:nvGrpSpPr>
      <p:grpSpPr>
        <a:xfrm>
          <a:off x="0" y="0"/>
          <a:ext cx="0" cy="0"/>
          <a:chOff x="0" y="0"/>
          <a:chExt cx="0" cy="0"/>
        </a:xfrm>
      </p:grpSpPr>
      <p:sp>
        <p:nvSpPr>
          <p:cNvPr id="380" name="Shape 38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Classification</a:t>
            </a:r>
            <a:endParaRPr/>
          </a:p>
        </p:txBody>
      </p:sp>
      <p:sp>
        <p:nvSpPr>
          <p:cNvPr id="381" name="Shape 38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SzPts val="1300"/>
              <a:buChar char="●"/>
            </a:pPr>
            <a:r>
              <a:rPr lang="en-GB"/>
              <a:t>Random Forest </a:t>
            </a:r>
            <a:endParaRPr/>
          </a:p>
          <a:p>
            <a:pPr indent="-311150" lvl="0" marL="457200" rtl="0">
              <a:spcBef>
                <a:spcPts val="0"/>
              </a:spcBef>
              <a:spcAft>
                <a:spcPts val="0"/>
              </a:spcAft>
              <a:buSzPts val="1300"/>
              <a:buChar char="●"/>
            </a:pPr>
            <a:r>
              <a:rPr lang="en-GB"/>
              <a:t>Support Vector Machine</a:t>
            </a:r>
            <a:endParaRPr/>
          </a:p>
          <a:p>
            <a:pPr indent="-311150" lvl="0" marL="457200">
              <a:spcBef>
                <a:spcPts val="0"/>
              </a:spcBef>
              <a:spcAft>
                <a:spcPts val="0"/>
              </a:spcAft>
              <a:buSzPts val="1300"/>
              <a:buChar char="●"/>
            </a:pPr>
            <a:r>
              <a:rPr lang="en-GB"/>
              <a:t>Multinomial Naive </a:t>
            </a:r>
            <a:r>
              <a:rPr lang="en-GB"/>
              <a:t>Bayes</a:t>
            </a:r>
            <a:r>
              <a:rPr lang="en-GB"/>
              <a:t>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Shape 38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80:20 test train split results</a:t>
            </a:r>
            <a:endParaRPr/>
          </a:p>
        </p:txBody>
      </p:sp>
      <p:pic>
        <p:nvPicPr>
          <p:cNvPr id="387" name="Shape 387" title="Points scored"/>
          <p:cNvPicPr preferRelativeResize="0"/>
          <p:nvPr/>
        </p:nvPicPr>
        <p:blipFill>
          <a:blip r:embed="rId3">
            <a:alphaModFix/>
          </a:blip>
          <a:stretch>
            <a:fillRect/>
          </a:stretch>
        </p:blipFill>
        <p:spPr>
          <a:xfrm>
            <a:off x="1579300" y="1172675"/>
            <a:ext cx="5985399" cy="37009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1" name="Shape 391"/>
        <p:cNvGrpSpPr/>
        <p:nvPr/>
      </p:nvGrpSpPr>
      <p:grpSpPr>
        <a:xfrm>
          <a:off x="0" y="0"/>
          <a:ext cx="0" cy="0"/>
          <a:chOff x="0" y="0"/>
          <a:chExt cx="0" cy="0"/>
        </a:xfrm>
      </p:grpSpPr>
      <p:sp>
        <p:nvSpPr>
          <p:cNvPr id="392" name="Shape 39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7</a:t>
            </a:r>
            <a:r>
              <a:rPr lang="en-GB"/>
              <a:t>0:30 test train split results</a:t>
            </a:r>
            <a:endParaRPr/>
          </a:p>
        </p:txBody>
      </p:sp>
      <p:pic>
        <p:nvPicPr>
          <p:cNvPr id="393" name="Shape 393" title="Points scored"/>
          <p:cNvPicPr preferRelativeResize="0"/>
          <p:nvPr/>
        </p:nvPicPr>
        <p:blipFill>
          <a:blip r:embed="rId3">
            <a:alphaModFix/>
          </a:blip>
          <a:stretch>
            <a:fillRect/>
          </a:stretch>
        </p:blipFill>
        <p:spPr>
          <a:xfrm>
            <a:off x="1547463" y="1074200"/>
            <a:ext cx="6049074" cy="37403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Shape 39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6</a:t>
            </a:r>
            <a:r>
              <a:rPr lang="en-GB"/>
              <a:t>0:40 test train split results</a:t>
            </a:r>
            <a:endParaRPr/>
          </a:p>
        </p:txBody>
      </p:sp>
      <p:pic>
        <p:nvPicPr>
          <p:cNvPr id="399" name="Shape 399" title="Points scored"/>
          <p:cNvPicPr preferRelativeResize="0"/>
          <p:nvPr/>
        </p:nvPicPr>
        <p:blipFill>
          <a:blip r:embed="rId3">
            <a:alphaModFix/>
          </a:blip>
          <a:stretch>
            <a:fillRect/>
          </a:stretch>
        </p:blipFill>
        <p:spPr>
          <a:xfrm>
            <a:off x="1505700" y="1025975"/>
            <a:ext cx="6132600" cy="37920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Shape 40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Conclusion</a:t>
            </a:r>
            <a:endParaRPr/>
          </a:p>
        </p:txBody>
      </p:sp>
      <p:sp>
        <p:nvSpPr>
          <p:cNvPr id="405" name="Shape 40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SzPts val="1300"/>
              <a:buChar char="●"/>
            </a:pPr>
            <a:r>
              <a:rPr lang="en-GB"/>
              <a:t>Analysis of classification  algorithm  over corpus  consisting   of truthful and deceptive hotel reviews( </a:t>
            </a:r>
            <a:r>
              <a:rPr lang="en-GB" u="sng">
                <a:solidFill>
                  <a:schemeClr val="accent5"/>
                </a:solidFill>
                <a:hlinkClick r:id="rId3"/>
              </a:rPr>
              <a:t>http://myleott.com/op_spam/</a:t>
            </a:r>
            <a:r>
              <a:rPr lang="en-GB"/>
              <a:t>).</a:t>
            </a:r>
            <a:r>
              <a:rPr lang="en-GB"/>
              <a:t> </a:t>
            </a:r>
            <a:endParaRPr/>
          </a:p>
          <a:p>
            <a:pPr indent="-311150" lvl="0" marL="457200" rtl="0">
              <a:spcBef>
                <a:spcPts val="0"/>
              </a:spcBef>
              <a:spcAft>
                <a:spcPts val="0"/>
              </a:spcAft>
              <a:buSzPts val="1300"/>
              <a:buChar char="●"/>
            </a:pPr>
            <a:r>
              <a:rPr lang="en-GB"/>
              <a:t>A </a:t>
            </a:r>
            <a:r>
              <a:rPr lang="en-GB"/>
              <a:t>comparative</a:t>
            </a:r>
            <a:r>
              <a:rPr lang="en-GB"/>
              <a:t>  study based on unlabelled learning will be implemented </a:t>
            </a:r>
            <a:endParaRPr/>
          </a:p>
          <a:p>
            <a:pPr indent="-311150" lvl="0" marL="457200" rtl="0">
              <a:spcBef>
                <a:spcPts val="0"/>
              </a:spcBef>
              <a:spcAft>
                <a:spcPts val="0"/>
              </a:spcAft>
              <a:buSzPts val="1300"/>
              <a:buChar char="●"/>
            </a:pPr>
            <a:r>
              <a:rPr lang="en-GB"/>
              <a:t>Sentiment  analysis  of reviews  using  Naive  Bayesian  Classifier</a:t>
            </a:r>
            <a:endParaRPr/>
          </a:p>
          <a:p>
            <a:pPr indent="0" lvl="0" marL="0">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Shape 24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Abstract</a:t>
            </a:r>
            <a:endParaRPr/>
          </a:p>
        </p:txBody>
      </p:sp>
      <p:sp>
        <p:nvSpPr>
          <p:cNvPr id="246" name="Shape 24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R</a:t>
            </a:r>
            <a:r>
              <a:rPr lang="en-GB"/>
              <a:t>eviews have become a valuable resource for decision making, however there are a lot of fake reviews creeping in,  which  tampers with the stable business  model of an organization. Therefore fake review detection and removal has become an inevitable task in maintaining a business.</a:t>
            </a:r>
            <a:endParaRPr/>
          </a:p>
          <a:p>
            <a:pPr indent="0" lvl="0" marL="0">
              <a:spcBef>
                <a:spcPts val="1600"/>
              </a:spcBef>
              <a:spcAft>
                <a:spcPts val="0"/>
              </a:spcAft>
              <a:buNone/>
            </a:pPr>
            <a:r>
              <a:t/>
            </a:r>
            <a:endParaRPr/>
          </a:p>
          <a:p>
            <a:pPr indent="0" lvl="0" marL="0">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0" name="Shape 250"/>
        <p:cNvGrpSpPr/>
        <p:nvPr/>
      </p:nvGrpSpPr>
      <p:grpSpPr>
        <a:xfrm>
          <a:off x="0" y="0"/>
          <a:ext cx="0" cy="0"/>
          <a:chOff x="0" y="0"/>
          <a:chExt cx="0" cy="0"/>
        </a:xfrm>
      </p:grpSpPr>
      <p:pic>
        <p:nvPicPr>
          <p:cNvPr id="251" name="Shape 251"/>
          <p:cNvPicPr preferRelativeResize="0"/>
          <p:nvPr/>
        </p:nvPicPr>
        <p:blipFill>
          <a:blip r:embed="rId3">
            <a:alphaModFix/>
          </a:blip>
          <a:stretch>
            <a:fillRect/>
          </a:stretch>
        </p:blipFill>
        <p:spPr>
          <a:xfrm>
            <a:off x="5177050" y="3365725"/>
            <a:ext cx="3838349" cy="1203450"/>
          </a:xfrm>
          <a:prstGeom prst="rect">
            <a:avLst/>
          </a:prstGeom>
          <a:noFill/>
          <a:ln>
            <a:noFill/>
          </a:ln>
        </p:spPr>
      </p:pic>
      <p:pic>
        <p:nvPicPr>
          <p:cNvPr id="252" name="Shape 252"/>
          <p:cNvPicPr preferRelativeResize="0"/>
          <p:nvPr/>
        </p:nvPicPr>
        <p:blipFill>
          <a:blip r:embed="rId4">
            <a:alphaModFix/>
          </a:blip>
          <a:stretch>
            <a:fillRect/>
          </a:stretch>
        </p:blipFill>
        <p:spPr>
          <a:xfrm>
            <a:off x="5271100" y="210225"/>
            <a:ext cx="3650249" cy="2568376"/>
          </a:xfrm>
          <a:prstGeom prst="rect">
            <a:avLst/>
          </a:prstGeom>
          <a:noFill/>
          <a:ln>
            <a:noFill/>
          </a:ln>
        </p:spPr>
      </p:pic>
      <p:pic>
        <p:nvPicPr>
          <p:cNvPr id="253" name="Shape 253"/>
          <p:cNvPicPr preferRelativeResize="0"/>
          <p:nvPr/>
        </p:nvPicPr>
        <p:blipFill>
          <a:blip r:embed="rId5">
            <a:alphaModFix/>
          </a:blip>
          <a:stretch>
            <a:fillRect/>
          </a:stretch>
        </p:blipFill>
        <p:spPr>
          <a:xfrm>
            <a:off x="165150" y="487300"/>
            <a:ext cx="4648500" cy="3567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graphicFrame>
        <p:nvGraphicFramePr>
          <p:cNvPr id="258" name="Shape 258"/>
          <p:cNvGraphicFramePr/>
          <p:nvPr/>
        </p:nvGraphicFramePr>
        <p:xfrm>
          <a:off x="778425" y="334475"/>
          <a:ext cx="3000000" cy="3000000"/>
        </p:xfrm>
        <a:graphic>
          <a:graphicData uri="http://schemas.openxmlformats.org/drawingml/2006/table">
            <a:tbl>
              <a:tblPr>
                <a:noFill/>
                <a:tableStyleId>{92B57FA8-2C4C-4CF1-8601-7FCDAD65478A}</a:tableStyleId>
              </a:tblPr>
              <a:tblGrid>
                <a:gridCol w="669750"/>
                <a:gridCol w="3937125"/>
                <a:gridCol w="3444300"/>
              </a:tblGrid>
              <a:tr h="396200">
                <a:tc>
                  <a:txBody>
                    <a:bodyPr>
                      <a:noAutofit/>
                    </a:bodyPr>
                    <a:lstStyle/>
                    <a:p>
                      <a:pPr indent="0" lvl="0" marL="0" rtl="0">
                        <a:spcBef>
                          <a:spcPts val="0"/>
                        </a:spcBef>
                        <a:spcAft>
                          <a:spcPts val="0"/>
                        </a:spcAft>
                        <a:buNone/>
                      </a:pPr>
                      <a:r>
                        <a:t/>
                      </a:r>
                      <a:endParaRPr>
                        <a:solidFill>
                          <a:srgbClr val="F3F3F3"/>
                        </a:solidFill>
                      </a:endParaRPr>
                    </a:p>
                  </a:txBody>
                  <a:tcPr marT="91425" marB="91425" marR="91425" marL="91425"/>
                </a:tc>
                <a:tc>
                  <a:txBody>
                    <a:bodyPr>
                      <a:noAutofit/>
                    </a:bodyPr>
                    <a:lstStyle/>
                    <a:p>
                      <a:pPr indent="0" lvl="0" marL="0" rtl="0" algn="ctr">
                        <a:spcBef>
                          <a:spcPts val="0"/>
                        </a:spcBef>
                        <a:spcAft>
                          <a:spcPts val="0"/>
                        </a:spcAft>
                        <a:buNone/>
                      </a:pPr>
                      <a:r>
                        <a:rPr lang="en-GB">
                          <a:solidFill>
                            <a:srgbClr val="F3F3F3"/>
                          </a:solidFill>
                        </a:rPr>
                        <a:t>Paid Reviewer</a:t>
                      </a:r>
                      <a:endParaRPr>
                        <a:solidFill>
                          <a:srgbClr val="F3F3F3"/>
                        </a:solidFill>
                      </a:endParaRPr>
                    </a:p>
                  </a:txBody>
                  <a:tcPr marT="91425" marB="91425" marR="91425" marL="91425"/>
                </a:tc>
                <a:tc>
                  <a:txBody>
                    <a:bodyPr>
                      <a:noAutofit/>
                    </a:bodyPr>
                    <a:lstStyle/>
                    <a:p>
                      <a:pPr indent="0" lvl="0" marL="0" rtl="0" algn="ctr">
                        <a:spcBef>
                          <a:spcPts val="0"/>
                        </a:spcBef>
                        <a:spcAft>
                          <a:spcPts val="0"/>
                        </a:spcAft>
                        <a:buNone/>
                      </a:pPr>
                      <a:r>
                        <a:rPr lang="en-GB">
                          <a:solidFill>
                            <a:srgbClr val="FFFFFF"/>
                          </a:solidFill>
                        </a:rPr>
                        <a:t>Actual Reviewer</a:t>
                      </a:r>
                      <a:endParaRPr>
                        <a:solidFill>
                          <a:srgbClr val="FFFFFF"/>
                        </a:solidFill>
                      </a:endParaRPr>
                    </a:p>
                  </a:txBody>
                  <a:tcPr marT="91425" marB="91425" marR="91425" marL="91425"/>
                </a:tc>
              </a:tr>
              <a:tr h="2062925">
                <a:tc>
                  <a:txBody>
                    <a:bodyPr>
                      <a:noAutofit/>
                    </a:bodyPr>
                    <a:lstStyle/>
                    <a:p>
                      <a:pPr indent="0" lvl="0" marL="0">
                        <a:spcBef>
                          <a:spcPts val="0"/>
                        </a:spcBef>
                        <a:spcAft>
                          <a:spcPts val="0"/>
                        </a:spcAft>
                        <a:buNone/>
                      </a:pPr>
                      <a:r>
                        <a:t/>
                      </a:r>
                      <a:endParaRPr>
                        <a:solidFill>
                          <a:srgbClr val="F3F3F3"/>
                        </a:solidFill>
                      </a:endParaRPr>
                    </a:p>
                    <a:p>
                      <a:pPr indent="0" lvl="0" marL="0">
                        <a:spcBef>
                          <a:spcPts val="0"/>
                        </a:spcBef>
                        <a:spcAft>
                          <a:spcPts val="0"/>
                        </a:spcAft>
                        <a:buNone/>
                      </a:pPr>
                      <a:r>
                        <a:t/>
                      </a:r>
                      <a:endParaRPr>
                        <a:solidFill>
                          <a:srgbClr val="F3F3F3"/>
                        </a:solidFill>
                      </a:endParaRPr>
                    </a:p>
                    <a:p>
                      <a:pPr indent="0" lvl="0" marL="0">
                        <a:spcBef>
                          <a:spcPts val="0"/>
                        </a:spcBef>
                        <a:spcAft>
                          <a:spcPts val="0"/>
                        </a:spcAft>
                        <a:buNone/>
                      </a:pPr>
                      <a:r>
                        <a:t/>
                      </a:r>
                      <a:endParaRPr>
                        <a:solidFill>
                          <a:srgbClr val="F3F3F3"/>
                        </a:solidFill>
                      </a:endParaRPr>
                    </a:p>
                    <a:p>
                      <a:pPr indent="0" lvl="0" marL="0">
                        <a:spcBef>
                          <a:spcPts val="0"/>
                        </a:spcBef>
                        <a:spcAft>
                          <a:spcPts val="0"/>
                        </a:spcAft>
                        <a:buNone/>
                      </a:pPr>
                      <a:r>
                        <a:t/>
                      </a:r>
                      <a:endParaRPr>
                        <a:solidFill>
                          <a:srgbClr val="F3F3F3"/>
                        </a:solidFill>
                      </a:endParaRPr>
                    </a:p>
                    <a:p>
                      <a:pPr indent="0" lvl="0" marL="0" rtl="0">
                        <a:spcBef>
                          <a:spcPts val="0"/>
                        </a:spcBef>
                        <a:spcAft>
                          <a:spcPts val="0"/>
                        </a:spcAft>
                        <a:buNone/>
                      </a:pPr>
                      <a:r>
                        <a:rPr lang="en-GB">
                          <a:solidFill>
                            <a:srgbClr val="F3F3F3"/>
                          </a:solidFill>
                        </a:rPr>
                        <a:t> </a:t>
                      </a:r>
                      <a:r>
                        <a:rPr lang="en-GB" sz="4800">
                          <a:solidFill>
                            <a:srgbClr val="F3F3F3"/>
                          </a:solidFill>
                        </a:rPr>
                        <a:t>+</a:t>
                      </a:r>
                      <a:endParaRPr sz="4800">
                        <a:solidFill>
                          <a:srgbClr val="F3F3F3"/>
                        </a:solidFill>
                      </a:endParaRPr>
                    </a:p>
                  </a:txBody>
                  <a:tcPr marT="91425" marB="91425" marR="91425" marL="91425"/>
                </a:tc>
                <a:tc>
                  <a:txBody>
                    <a:bodyPr>
                      <a:noAutofit/>
                    </a:bodyPr>
                    <a:lstStyle/>
                    <a:p>
                      <a:pPr indent="0" lvl="0" marL="0">
                        <a:spcBef>
                          <a:spcPts val="0"/>
                        </a:spcBef>
                        <a:spcAft>
                          <a:spcPts val="0"/>
                        </a:spcAft>
                        <a:buNone/>
                      </a:pPr>
                      <a:r>
                        <a:rPr lang="en-GB">
                          <a:solidFill>
                            <a:srgbClr val="F3F3F3"/>
                          </a:solidFill>
                        </a:rPr>
                        <a:t>the experience at the hard rock hotel in chicago was fantastic,i will rate them a 6 out of 5. they have wonderful service and great staff and the view is just wonderful.</a:t>
                      </a:r>
                      <a:endParaRPr>
                        <a:solidFill>
                          <a:srgbClr val="F3F3F3"/>
                        </a:solidFill>
                      </a:endParaRPr>
                    </a:p>
                  </a:txBody>
                  <a:tcPr marT="91425" marB="91425" marR="91425" marL="91425"/>
                </a:tc>
                <a:tc>
                  <a:txBody>
                    <a:bodyPr>
                      <a:noAutofit/>
                    </a:bodyPr>
                    <a:lstStyle/>
                    <a:p>
                      <a:pPr indent="0" lvl="0" marL="0">
                        <a:spcBef>
                          <a:spcPts val="0"/>
                        </a:spcBef>
                        <a:spcAft>
                          <a:spcPts val="0"/>
                        </a:spcAft>
                        <a:buNone/>
                      </a:pPr>
                      <a:r>
                        <a:rPr lang="en-GB">
                          <a:solidFill>
                            <a:srgbClr val="FFFFFF"/>
                          </a:solidFill>
                        </a:rPr>
                        <a:t>I recently stayed at the Hard Rock Hotel in Chicago, Il. From the start, the experience was bad. The room was filthy, there were no towels, and the front desk did nothing to rectify the situation. I will never stay there again. I could not have been more dissatisfied.</a:t>
                      </a:r>
                      <a:endParaRPr>
                        <a:solidFill>
                          <a:srgbClr val="FFFFFF"/>
                        </a:solidFill>
                      </a:endParaRPr>
                    </a:p>
                  </a:txBody>
                  <a:tcPr marT="91425" marB="91425" marR="91425" marL="91425"/>
                </a:tc>
              </a:tr>
              <a:tr h="2223175">
                <a:tc>
                  <a:txBody>
                    <a:bodyPr>
                      <a:noAutofit/>
                    </a:bodyPr>
                    <a:lstStyle/>
                    <a:p>
                      <a:pPr indent="0" lvl="0" marL="0">
                        <a:spcBef>
                          <a:spcPts val="0"/>
                        </a:spcBef>
                        <a:spcAft>
                          <a:spcPts val="0"/>
                        </a:spcAft>
                        <a:buNone/>
                      </a:pPr>
                      <a:r>
                        <a:t/>
                      </a:r>
                      <a:endParaRPr>
                        <a:solidFill>
                          <a:srgbClr val="FFFFFF"/>
                        </a:solidFill>
                      </a:endParaRPr>
                    </a:p>
                    <a:p>
                      <a:pPr indent="0" lvl="0" marL="0">
                        <a:spcBef>
                          <a:spcPts val="0"/>
                        </a:spcBef>
                        <a:spcAft>
                          <a:spcPts val="0"/>
                        </a:spcAft>
                        <a:buNone/>
                      </a:pPr>
                      <a:r>
                        <a:t/>
                      </a:r>
                      <a:endParaRPr>
                        <a:solidFill>
                          <a:srgbClr val="FFFFFF"/>
                        </a:solidFill>
                      </a:endParaRPr>
                    </a:p>
                    <a:p>
                      <a:pPr indent="0" lvl="0" marL="0" rtl="0">
                        <a:spcBef>
                          <a:spcPts val="0"/>
                        </a:spcBef>
                        <a:spcAft>
                          <a:spcPts val="0"/>
                        </a:spcAft>
                        <a:buNone/>
                      </a:pPr>
                      <a:r>
                        <a:rPr lang="en-GB" sz="4800">
                          <a:solidFill>
                            <a:srgbClr val="FFFFFF"/>
                          </a:solidFill>
                        </a:rPr>
                        <a:t> -</a:t>
                      </a:r>
                      <a:endParaRPr sz="4800">
                        <a:solidFill>
                          <a:srgbClr val="FFFFFF"/>
                        </a:solidFill>
                      </a:endParaRPr>
                    </a:p>
                  </a:txBody>
                  <a:tcPr marT="91425" marB="91425" marR="91425" marL="91425"/>
                </a:tc>
                <a:tc>
                  <a:txBody>
                    <a:bodyPr>
                      <a:noAutofit/>
                    </a:bodyPr>
                    <a:lstStyle/>
                    <a:p>
                      <a:pPr indent="0" lvl="0" marL="0">
                        <a:spcBef>
                          <a:spcPts val="0"/>
                        </a:spcBef>
                        <a:spcAft>
                          <a:spcPts val="0"/>
                        </a:spcAft>
                        <a:buNone/>
                      </a:pPr>
                      <a:r>
                        <a:rPr lang="en-GB">
                          <a:solidFill>
                            <a:srgbClr val="FFFFFF"/>
                          </a:solidFill>
                        </a:rPr>
                        <a:t>The Swissotel Chicago is a very mediocre hotel, the service is always poor, and the room service food always comes cold, unless it's supposed to be cold than it comes warm. I would rather stay at a super 8 than this place again.</a:t>
                      </a:r>
                      <a:endParaRPr>
                        <a:solidFill>
                          <a:srgbClr val="FFFFFF"/>
                        </a:solidFill>
                      </a:endParaRPr>
                    </a:p>
                  </a:txBody>
                  <a:tcPr marT="91425" marB="91425" marR="91425" marL="91425"/>
                </a:tc>
                <a:tc>
                  <a:txBody>
                    <a:bodyPr>
                      <a:noAutofit/>
                    </a:bodyPr>
                    <a:lstStyle/>
                    <a:p>
                      <a:pPr indent="0" lvl="0" marL="0">
                        <a:spcBef>
                          <a:spcPts val="0"/>
                        </a:spcBef>
                        <a:spcAft>
                          <a:spcPts val="0"/>
                        </a:spcAft>
                        <a:buNone/>
                      </a:pPr>
                      <a:r>
                        <a:rPr lang="en-GB">
                          <a:solidFill>
                            <a:srgbClr val="FFFFFF"/>
                          </a:solidFill>
                        </a:rPr>
                        <a:t>Uhhhhh, how do I know which direction to go in??? Stains on the carpet in the room. A big gouge in the wall, where maybe a thermostat once was??? The shower is decent. All in all, for the price they charge, NO THANKS!!! I'm just glad my company is footing the bill.</a:t>
                      </a:r>
                      <a:endParaRPr>
                        <a:solidFill>
                          <a:srgbClr val="FFFFFF"/>
                        </a:solidFill>
                      </a:endParaRPr>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Shape 26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Problem Statement</a:t>
            </a:r>
            <a:endParaRPr/>
          </a:p>
        </p:txBody>
      </p:sp>
      <p:sp>
        <p:nvSpPr>
          <p:cNvPr id="264" name="Shape 264"/>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265" name="Shape 265"/>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GB">
                <a:solidFill>
                  <a:srgbClr val="FFFFFF"/>
                </a:solidFill>
              </a:rPr>
              <a:t>Opinion  spamming  refers to various illegal activities like posting  fake reviews, giving biased ratings, etc.</a:t>
            </a:r>
            <a:endParaRPr>
              <a:solidFill>
                <a:srgbClr val="FFFFFF"/>
              </a:solidFill>
            </a:endParaRPr>
          </a:p>
        </p:txBody>
      </p:sp>
      <p:sp>
        <p:nvSpPr>
          <p:cNvPr id="266" name="Shape 266"/>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267" name="Shape 267"/>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a:solidFill>
                  <a:srgbClr val="FFFFFF"/>
                </a:solidFill>
              </a:rPr>
              <a:t>The review of the product can drastically affect its demand. So fake review detection is a must.</a:t>
            </a: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Shape 272"/>
          <p:cNvSpPr txBox="1"/>
          <p:nvPr>
            <p:ph type="title"/>
          </p:nvPr>
        </p:nvSpPr>
        <p:spPr>
          <a:xfrm>
            <a:off x="1297500" y="140400"/>
            <a:ext cx="7038900" cy="667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Research</a:t>
            </a:r>
            <a:r>
              <a:rPr lang="en-GB"/>
              <a:t> objective</a:t>
            </a:r>
            <a:endParaRPr/>
          </a:p>
        </p:txBody>
      </p:sp>
      <p:sp>
        <p:nvSpPr>
          <p:cNvPr id="273" name="Shape 273"/>
          <p:cNvSpPr txBox="1"/>
          <p:nvPr>
            <p:ph idx="1" type="body"/>
          </p:nvPr>
        </p:nvSpPr>
        <p:spPr>
          <a:xfrm>
            <a:off x="2585875" y="808200"/>
            <a:ext cx="6236700" cy="3125100"/>
          </a:xfrm>
          <a:prstGeom prst="rect">
            <a:avLst/>
          </a:prstGeom>
          <a:ln>
            <a:noFill/>
          </a:ln>
        </p:spPr>
        <p:txBody>
          <a:bodyPr anchorCtr="0" anchor="t" bIns="91425" lIns="91425" spcFirstLastPara="1" rIns="91425" wrap="square" tIns="91425">
            <a:noAutofit/>
          </a:bodyPr>
          <a:lstStyle/>
          <a:p>
            <a:pPr indent="0" lvl="0" marL="0">
              <a:spcBef>
                <a:spcPts val="0"/>
              </a:spcBef>
              <a:spcAft>
                <a:spcPts val="0"/>
              </a:spcAft>
              <a:buNone/>
            </a:pPr>
            <a:r>
              <a:rPr lang="en-GB"/>
              <a:t>Using   sentiment  analysis  to  analyse  the sentiment  of  the reviews.</a:t>
            </a:r>
            <a:endParaRPr/>
          </a:p>
          <a:p>
            <a:pPr indent="0" lvl="0" marL="0">
              <a:spcBef>
                <a:spcPts val="1600"/>
              </a:spcBef>
              <a:spcAft>
                <a:spcPts val="0"/>
              </a:spcAft>
              <a:buNone/>
            </a:pPr>
            <a:r>
              <a:rPr lang="en-GB"/>
              <a:t>Applying  N-gram categorization over the </a:t>
            </a:r>
            <a:r>
              <a:rPr lang="en-GB"/>
              <a:t>classification  algorithm  and compute  the accuracy.</a:t>
            </a:r>
            <a:r>
              <a:rPr lang="en-GB"/>
              <a:t> </a:t>
            </a:r>
            <a:endParaRPr/>
          </a:p>
          <a:p>
            <a:pPr indent="0" lvl="0" marL="0">
              <a:spcBef>
                <a:spcPts val="1600"/>
              </a:spcBef>
              <a:spcAft>
                <a:spcPts val="0"/>
              </a:spcAft>
              <a:buNone/>
            </a:pPr>
            <a:r>
              <a:t/>
            </a:r>
            <a:endParaRPr/>
          </a:p>
          <a:p>
            <a:pPr indent="0" lvl="0" marL="0" rtl="0">
              <a:spcBef>
                <a:spcPts val="1600"/>
              </a:spcBef>
              <a:spcAft>
                <a:spcPts val="1600"/>
              </a:spcAft>
              <a:buNone/>
            </a:pPr>
            <a:r>
              <a:rPr lang="en-GB"/>
              <a:t>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Shape 278"/>
          <p:cNvSpPr txBox="1"/>
          <p:nvPr>
            <p:ph type="title"/>
          </p:nvPr>
        </p:nvSpPr>
        <p:spPr>
          <a:xfrm>
            <a:off x="1297500" y="145675"/>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Related Work</a:t>
            </a:r>
            <a:endParaRPr/>
          </a:p>
        </p:txBody>
      </p:sp>
      <p:sp>
        <p:nvSpPr>
          <p:cNvPr id="279" name="Shape 27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SzPts val="1300"/>
              <a:buChar char="●"/>
            </a:pPr>
            <a:r>
              <a:rPr lang="en-GB"/>
              <a:t>[1]  Myle Ott, Yejin Choi, Claire Cardie, Jeffrey T Hancock, 2011, Finding Deceptive Opinion Spam by Any Stretch of the Imagination</a:t>
            </a:r>
            <a:endParaRPr/>
          </a:p>
          <a:p>
            <a:pPr indent="-298450" lvl="1" marL="914400" rtl="0">
              <a:spcBef>
                <a:spcPts val="0"/>
              </a:spcBef>
              <a:spcAft>
                <a:spcPts val="0"/>
              </a:spcAft>
              <a:buSzPts val="1100"/>
              <a:buChar char="○"/>
            </a:pPr>
            <a:r>
              <a:rPr lang="en-GB"/>
              <a:t>Standard text categorization (n-gram method)</a:t>
            </a:r>
            <a:endParaRPr/>
          </a:p>
          <a:p>
            <a:pPr indent="-298450" lvl="1" marL="914400" rtl="0">
              <a:spcBef>
                <a:spcPts val="0"/>
              </a:spcBef>
              <a:spcAft>
                <a:spcPts val="0"/>
              </a:spcAft>
              <a:buSzPts val="1100"/>
              <a:buChar char="○"/>
            </a:pPr>
            <a:r>
              <a:rPr lang="en-GB"/>
              <a:t>Instance of psycho-linguistic deception detection.</a:t>
            </a:r>
            <a:endParaRPr/>
          </a:p>
          <a:p>
            <a:pPr indent="-311150" lvl="0" marL="457200" rtl="0">
              <a:spcBef>
                <a:spcPts val="0"/>
              </a:spcBef>
              <a:spcAft>
                <a:spcPts val="0"/>
              </a:spcAft>
              <a:buSzPts val="1300"/>
              <a:buChar char="●"/>
            </a:pPr>
            <a:r>
              <a:rPr lang="en-GB"/>
              <a:t>[2] Myle Ott, Claire Cardie, Jeffrey T Hancock, 2013, Negative Deceptive Opinion Spam</a:t>
            </a:r>
            <a:endParaRPr/>
          </a:p>
          <a:p>
            <a:pPr indent="-298450" lvl="1" marL="914400" rtl="0">
              <a:spcBef>
                <a:spcPts val="0"/>
              </a:spcBef>
              <a:spcAft>
                <a:spcPts val="0"/>
              </a:spcAft>
              <a:buSzPts val="1100"/>
              <a:buChar char="○"/>
            </a:pPr>
            <a:r>
              <a:rPr lang="en-GB"/>
              <a:t>Uses only negative deceptive reviews.</a:t>
            </a:r>
            <a:endParaRPr/>
          </a:p>
          <a:p>
            <a:pPr indent="-298450" lvl="1" marL="914400">
              <a:spcBef>
                <a:spcPts val="0"/>
              </a:spcBef>
              <a:spcAft>
                <a:spcPts val="0"/>
              </a:spcAft>
              <a:buSzPts val="1100"/>
              <a:buChar char="○"/>
            </a:pPr>
            <a:r>
              <a:rPr lang="en-GB"/>
              <a:t>Compares human accuracy and n-gram based model.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3" name="Shape 283"/>
        <p:cNvGrpSpPr/>
        <p:nvPr/>
      </p:nvGrpSpPr>
      <p:grpSpPr>
        <a:xfrm>
          <a:off x="0" y="0"/>
          <a:ext cx="0" cy="0"/>
          <a:chOff x="0" y="0"/>
          <a:chExt cx="0" cy="0"/>
        </a:xfrm>
      </p:grpSpPr>
      <p:sp>
        <p:nvSpPr>
          <p:cNvPr id="284" name="Shape 284"/>
          <p:cNvSpPr txBox="1"/>
          <p:nvPr>
            <p:ph type="title"/>
          </p:nvPr>
        </p:nvSpPr>
        <p:spPr>
          <a:xfrm>
            <a:off x="1128625" y="279275"/>
            <a:ext cx="5609700" cy="5985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1600"/>
              </a:spcAft>
              <a:buNone/>
            </a:pPr>
            <a:r>
              <a:rPr lang="en-GB"/>
              <a:t>Proposed framework</a:t>
            </a:r>
            <a:endParaRPr/>
          </a:p>
        </p:txBody>
      </p:sp>
      <p:sp>
        <p:nvSpPr>
          <p:cNvPr id="285" name="Shape 285"/>
          <p:cNvSpPr txBox="1"/>
          <p:nvPr>
            <p:ph idx="1" type="body"/>
          </p:nvPr>
        </p:nvSpPr>
        <p:spPr>
          <a:xfrm>
            <a:off x="1490850" y="1583000"/>
            <a:ext cx="5609700" cy="3233100"/>
          </a:xfrm>
          <a:prstGeom prst="rect">
            <a:avLst/>
          </a:prstGeom>
        </p:spPr>
        <p:txBody>
          <a:bodyPr anchorCtr="0" anchor="t" bIns="91425" lIns="91425" spcFirstLastPara="1" rIns="91425" wrap="square" tIns="91425">
            <a:noAutofit/>
          </a:bodyPr>
          <a:lstStyle/>
          <a:p>
            <a:pPr indent="-311150" lvl="0" marL="457200" rtl="0">
              <a:spcBef>
                <a:spcPts val="0"/>
              </a:spcBef>
              <a:spcAft>
                <a:spcPts val="0"/>
              </a:spcAft>
              <a:buSzPts val="1300"/>
              <a:buChar char="●"/>
            </a:pPr>
            <a:r>
              <a:rPr lang="en-GB"/>
              <a:t>A </a:t>
            </a:r>
            <a:r>
              <a:rPr lang="en-GB"/>
              <a:t>comparative</a:t>
            </a:r>
            <a:r>
              <a:rPr lang="en-GB"/>
              <a:t> study between Labelled learning and unlabelled learning on the same data set..</a:t>
            </a:r>
            <a:endParaRPr/>
          </a:p>
          <a:p>
            <a:pPr indent="-311150" lvl="0" marL="457200" rtl="0">
              <a:spcBef>
                <a:spcPts val="0"/>
              </a:spcBef>
              <a:spcAft>
                <a:spcPts val="0"/>
              </a:spcAft>
              <a:buSzPts val="1300"/>
              <a:buChar char="●"/>
            </a:pPr>
            <a:r>
              <a:rPr lang="en-GB"/>
              <a:t>Sentiment  analysis over the data set using frequency distribution of words and classifier. </a:t>
            </a:r>
            <a:endParaRPr/>
          </a:p>
          <a:p>
            <a:pPr indent="0" lvl="0" marL="0" rtl="0">
              <a:spcBef>
                <a:spcPts val="1600"/>
              </a:spcBef>
              <a:spcAft>
                <a:spcPts val="0"/>
              </a:spcAft>
              <a:buNone/>
            </a:pPr>
            <a:r>
              <a:t/>
            </a:r>
            <a:endParaRPr/>
          </a:p>
          <a:p>
            <a:pPr indent="0" lvl="0" marL="0" rtl="0">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